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5"/>
  </p:notesMasterIdLst>
  <p:sldIdLst>
    <p:sldId id="256" r:id="rId3"/>
    <p:sldId id="318" r:id="rId4"/>
    <p:sldId id="267" r:id="rId5"/>
    <p:sldId id="268" r:id="rId6"/>
    <p:sldId id="317" r:id="rId7"/>
    <p:sldId id="260" r:id="rId8"/>
    <p:sldId id="286" r:id="rId9"/>
    <p:sldId id="269" r:id="rId10"/>
    <p:sldId id="271" r:id="rId11"/>
    <p:sldId id="274" r:id="rId12"/>
    <p:sldId id="270" r:id="rId13"/>
    <p:sldId id="277" r:id="rId14"/>
    <p:sldId id="278" r:id="rId15"/>
    <p:sldId id="294" r:id="rId16"/>
    <p:sldId id="293" r:id="rId17"/>
    <p:sldId id="279" r:id="rId18"/>
    <p:sldId id="280" r:id="rId19"/>
    <p:sldId id="282" r:id="rId20"/>
    <p:sldId id="284" r:id="rId21"/>
    <p:sldId id="283" r:id="rId22"/>
    <p:sldId id="300" r:id="rId23"/>
    <p:sldId id="285" r:id="rId24"/>
    <p:sldId id="287" r:id="rId25"/>
    <p:sldId id="288" r:id="rId26"/>
    <p:sldId id="289" r:id="rId27"/>
    <p:sldId id="290" r:id="rId28"/>
    <p:sldId id="303" r:id="rId29"/>
    <p:sldId id="304" r:id="rId30"/>
    <p:sldId id="305" r:id="rId31"/>
    <p:sldId id="306" r:id="rId32"/>
    <p:sldId id="315" r:id="rId33"/>
    <p:sldId id="261" r:id="rId34"/>
    <p:sldId id="302" r:id="rId35"/>
    <p:sldId id="291" r:id="rId36"/>
    <p:sldId id="292" r:id="rId37"/>
    <p:sldId id="297" r:id="rId38"/>
    <p:sldId id="295" r:id="rId39"/>
    <p:sldId id="298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6" r:id="rId48"/>
    <p:sldId id="314" r:id="rId49"/>
    <p:sldId id="319" r:id="rId50"/>
    <p:sldId id="320" r:id="rId51"/>
    <p:sldId id="321" r:id="rId52"/>
    <p:sldId id="322" r:id="rId53"/>
    <p:sldId id="29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50" d="100"/>
          <a:sy n="150" d="100"/>
        </p:scale>
        <p:origin x="198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9B629-7F4C-42CC-A973-9D4B81310D82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98F84-567B-4E23-B1B7-78D096BEB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82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8F84-567B-4E23-B1B7-78D096BEB8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5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8F84-567B-4E23-B1B7-78D096BEB8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2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8F84-567B-4E23-B1B7-78D096BEB8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7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04659-BEB2-FC4E-8CA3-BC98980B6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21E010-934F-2202-3B88-7A9FE105B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433C93-E3B5-7B44-0A46-46AAB105C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7570-C112-4922-B878-B219F92EBB80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6BED90-2E90-EA78-1907-5A6A0F9C7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04FA12-50E8-0DC4-303E-06F3A73F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BEDAB-9CE7-4723-A7A9-30B3F8EEC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65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D77FB-B688-C964-4D19-4088E6544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AE98037-2665-9172-DAE6-89961F410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F44A2E-275F-D00C-A210-9191810CA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7570-C112-4922-B878-B219F92EBB80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13CF47-F527-013F-6C7C-B83A7F4FE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82EAC0-C76A-58B5-1A70-295592EF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BEDAB-9CE7-4723-A7A9-30B3F8EEC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56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1522A1-82D7-25FC-C91D-450D004288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DDC709-E5D8-C804-06C5-448557DA8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512964-47EC-6A33-D2DD-5BAD757BC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7570-C112-4922-B878-B219F92EBB80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2AA8D5-0BFD-13BD-98C6-9FC464AB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D86035-0C8E-1A79-94DB-6FCD9540C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BEDAB-9CE7-4723-A7A9-30B3F8EEC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38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9FF78-E6C6-9F1A-7E62-49C494B43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869D4F1-F9CB-9496-4153-70F71C35F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EBECEC-2118-C547-ED8E-AB6247AB0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6D3CB-4E93-4E03-A137-2E1677AF9ACE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562541-608A-57E8-0B9F-6AC4D90D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BEDE0D-4AEA-B96F-ABC3-AEA711148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3C3D-6970-4954-A312-AB5B0A870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86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AB266-C30B-7AF0-79A8-EA7D8453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41DD1C-C7FA-8293-1007-E63EBA362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9BF01A-49A2-2B3C-8709-D35D6206F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6D3CB-4E93-4E03-A137-2E1677AF9ACE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D5A190-F711-57A1-B3B5-753AD902A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94D716-A531-E5BE-CC58-CCD6AA46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3C3D-6970-4954-A312-AB5B0A870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24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D0295F-59D2-8E6C-8189-1CF4DA8D4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FF0342-7958-5C5E-A1F4-E7B43FF82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DD27A1-8138-0CAB-107C-592FC1208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6D3CB-4E93-4E03-A137-2E1677AF9ACE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142E82-991C-53FE-9DBF-0074FDF44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580941-45D1-2ABD-4100-5E4FB64B3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3C3D-6970-4954-A312-AB5B0A870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53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1FB32-3BD2-A20C-B58C-30A9A0C2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C0714C-EDF8-F819-CBE5-C373A47AA7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D82E85-F70A-F580-32A3-DD4568427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863829-1385-B206-706B-F5A20F6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6D3CB-4E93-4E03-A137-2E1677AF9ACE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FC340A-002A-D58F-6BB1-4CA5A86CC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C8D938-601F-810D-BC91-A1D74F27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3C3D-6970-4954-A312-AB5B0A870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02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C02977-5F9E-EC63-BD7D-8F11294A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DEFF47-A57D-93A0-EF45-77566F370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3A3E55-C370-E67C-7366-BEF491C12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698B59-12DB-9349-2696-409921BB75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0B555E-1119-A184-0896-CB4373BE3B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668E980-2955-E657-DA0E-F95DA3E7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6D3CB-4E93-4E03-A137-2E1677AF9ACE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147956E-3222-4628-DE89-01DBE42C2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0244B0D-37E7-3A75-85A4-8A095753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3C3D-6970-4954-A312-AB5B0A870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89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F1D559-CEF7-D425-2C0E-D283C191D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B5CB92-D3FE-28F3-EFCE-0F512C51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6D3CB-4E93-4E03-A137-2E1677AF9ACE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3F6F57-4DE9-5CAE-934C-53DDE5931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7C848E-6B06-85E2-B68B-DC83E1ECD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3C3D-6970-4954-A312-AB5B0A870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24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96CEB5-C145-93BE-EA14-A5F4C5B46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6D3CB-4E93-4E03-A137-2E1677AF9ACE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4BD15A5-2C76-4ADA-C458-F31720313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237554-BD8E-3CD5-32C7-DEB63B13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3C3D-6970-4954-A312-AB5B0A870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92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F8A6E-02D7-3595-B5F6-481E14C4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FF045C-7DD4-096E-673B-1201BD3C2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1AEFEF-EEF2-FE40-5763-5C01689DF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FF49C4-8CE3-837B-03E4-9863E6196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6D3CB-4E93-4E03-A137-2E1677AF9ACE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F19ED6-691A-52FD-7A4C-EEF825F1D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D87883-E89C-8DED-CF81-E57056E5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3C3D-6970-4954-A312-AB5B0A870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80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F5F18A-9425-96AE-18EB-4298EF45E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4AAA36-AC40-51E8-41FE-E0F9371B5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963DB0-2675-9A26-4B3B-ADC0F97FB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7570-C112-4922-B878-B219F92EBB80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57624D-F349-C1AD-75D2-B49F604BF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C9F580-1029-EEAD-CC93-C1CCA2E6F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BEDAB-9CE7-4723-A7A9-30B3F8EEC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52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C8658D-BC2F-8098-7199-2A707407D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2AC8F4F-00A6-CEEB-74F7-5CAD906B48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D858AA-9689-4CA5-6A86-F9017D0E0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B98061-C40A-F89C-2474-50BF6527F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6D3CB-4E93-4E03-A137-2E1677AF9ACE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9503C0-8EDF-75C9-1DB6-6358C8A54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EE5363-E44A-0393-60C8-9ED5E8B95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3C3D-6970-4954-A312-AB5B0A870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394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49316-A165-6C43-D4A4-C2262CB2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61B244-802E-5943-332F-A872E74EC6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48B503-1E25-5A00-0FF7-1B9DEFAE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6D3CB-4E93-4E03-A137-2E1677AF9ACE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1F50BA-E013-D724-D47E-13DCBCDD6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271579-B1E1-0559-7EDD-2987E0BF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3C3D-6970-4954-A312-AB5B0A870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81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54C47BD-5EBA-8897-C13B-9751C53685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46B588-FCF8-FEF7-A0EE-146533CE7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77D973-0469-A320-8D9E-08311E2BA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6D3CB-4E93-4E03-A137-2E1677AF9ACE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B0748B-4747-89B3-0CCE-BCCC81E5B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3E7E67-EB0D-C58E-30E7-78C141E1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3C3D-6970-4954-A312-AB5B0A870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8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4CB843-1B5B-387D-FC3D-D588FF59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D41252-42BD-BA53-7DE8-C35ACCD72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4A9B3B-B3DB-6A0C-0579-74AD1F911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7570-C112-4922-B878-B219F92EBB80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FD6245-D47D-E169-194A-8299C067E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12CF86-A4E8-701C-7F1B-12E55AA7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BEDAB-9CE7-4723-A7A9-30B3F8EEC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92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B6A06-5631-CA25-82BB-B26C870D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241DB6-C192-5D49-B73A-EEFF059E7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675EA9-9645-AEB9-73E2-6F8D2ED1C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4402E7-B0FE-7E84-60BC-58C7C27F4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7570-C112-4922-B878-B219F92EBB80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0928AD-E7BE-C132-6BC6-CC995010D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299622-7459-649E-E073-CF5101BC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BEDAB-9CE7-4723-A7A9-30B3F8EEC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01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9CC70-268A-C5A9-C0F7-83CDBC09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293EC9-6CBB-59C0-1003-9A0AF675E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58100F-40FD-9AA3-4444-6B700510B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68A33CC-E050-C354-C065-4AFCDE227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52DEDFD-3AA4-6DEE-0212-F9A316FDB5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AACF0D6-FA31-B6A5-5F07-BA8A0AEC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7570-C112-4922-B878-B219F92EBB80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C1A5D05-28BB-3595-BC72-F332F3AF8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A4BE94E-AF28-4275-3566-66A6B243A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BEDAB-9CE7-4723-A7A9-30B3F8EEC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82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BBA7C-DAC0-AB90-1424-7E4BCA715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620C69-A7E7-AD2D-C188-C12D20A7D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7570-C112-4922-B878-B219F92EBB80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056613-38D2-A20F-1262-71116C605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F34E8C-CA7C-3CD2-3D7B-7C83112E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BEDAB-9CE7-4723-A7A9-30B3F8EEC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8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02B81CE-7C86-C34C-F00F-801C92854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7570-C112-4922-B878-B219F92EBB80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9ECCE7-5D0B-5547-3662-B71878AA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911109-7EDF-1F1D-61E4-9BEF6F300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BEDAB-9CE7-4723-A7A9-30B3F8EEC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9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14A9B-B5CB-8C07-2128-F560C3A6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2BE5EC-DB70-F349-8D80-0260FF778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DD387E-145E-26FB-4A99-523320F87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761FF6-E3E2-9BDA-8DAB-BF910231D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7570-C112-4922-B878-B219F92EBB80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BBFAFD-D1F6-9624-9081-514E4166B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CF2725-455E-E0F7-098B-2F7D70FD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BEDAB-9CE7-4723-A7A9-30B3F8EEC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64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90E23-CF66-D007-9534-2AD127198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603DC28-527B-FDE3-4C7E-4C10D6D169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D755DC-79FD-AD8D-BBD0-50368C3CC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D11138-06BC-EADD-EC16-FEBFEA187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37570-C112-4922-B878-B219F92EBB80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3DD1A5-97DD-03F1-6874-97F516DC9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F42BFD-DB13-39EE-3AE6-451BDBDDA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BEDAB-9CE7-4723-A7A9-30B3F8EEC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29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644D5CB-C2BA-8C71-5F4D-66D8F0BA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A75331-BD2D-E94D-22A8-5A4861255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369DBE-479F-CF77-BB62-7EC2A7BA8F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37570-C112-4922-B878-B219F92EBB80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F9CFCF-890D-258F-9DCC-37CBD64D1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7E47A6-B8DA-4915-398E-20508431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BEDAB-9CE7-4723-A7A9-30B3F8EEC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54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5C10ADB-1179-EF78-5EB7-DDBCC3B04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593B49-15E4-F67D-1F52-D7847CD8E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39403A-DF28-874F-01BD-9661348A2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6D3CB-4E93-4E03-A137-2E1677AF9ACE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2484B0-F19E-BE6C-0C69-DDD03231A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2F6342-E9D9-BA1C-4844-7A79B2B5A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F3C3D-6970-4954-A312-AB5B0A870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6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1072444" y="764758"/>
            <a:ext cx="100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+mn-ea"/>
              </a:rPr>
              <a:t>科学计算编程基础</a:t>
            </a:r>
            <a:endParaRPr lang="en-US" altLang="zh-CN" sz="6000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4803018" y="4277360"/>
            <a:ext cx="258596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latin typeface="+mn-ea"/>
              </a:rPr>
              <a:t>张鋆</a:t>
            </a:r>
            <a:endParaRPr lang="en-US" altLang="zh-CN" sz="2800" dirty="0">
              <a:latin typeface="+mn-ea"/>
            </a:endParaRPr>
          </a:p>
          <a:p>
            <a:pPr algn="ctr"/>
            <a:r>
              <a:rPr lang="zh-CN" altLang="en-US" sz="2800" dirty="0">
                <a:latin typeface="+mn-ea"/>
              </a:rPr>
              <a:t>深圳湾实验室</a:t>
            </a:r>
            <a:endParaRPr lang="en-US" altLang="zh-CN" sz="2800" dirty="0">
              <a:latin typeface="+mn-ea"/>
            </a:endParaRPr>
          </a:p>
          <a:p>
            <a:pPr algn="ctr"/>
            <a:endParaRPr lang="en-US" altLang="zh-CN" sz="2800" dirty="0">
              <a:latin typeface="+mn-ea"/>
            </a:endParaRPr>
          </a:p>
          <a:p>
            <a:pPr algn="ctr"/>
            <a:fld id="{7C9B72B0-656B-44A6-BB22-2B00710AB4BF}" type="datetime2">
              <a:rPr lang="zh-CN" altLang="en-US" sz="2800" smtClean="0">
                <a:latin typeface="+mn-ea"/>
              </a:rPr>
              <a:t>2024年11月28日</a:t>
            </a:fld>
            <a:endParaRPr lang="en-US" altLang="zh-CN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174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CPU</a:t>
            </a:r>
            <a:r>
              <a:rPr lang="zh-CN" altLang="en-US" sz="3600" dirty="0"/>
              <a:t>指令：结构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10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6BB3D4E-CC89-1BCF-124F-78D67BC71B12}"/>
              </a:ext>
            </a:extLst>
          </p:cNvPr>
          <p:cNvGrpSpPr/>
          <p:nvPr/>
        </p:nvGrpSpPr>
        <p:grpSpPr>
          <a:xfrm>
            <a:off x="207560" y="767464"/>
            <a:ext cx="6903034" cy="1477328"/>
            <a:chOff x="3038292" y="2861660"/>
            <a:chExt cx="6903034" cy="1477328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CA63CC1-B785-43E1-76E7-69ADEC29F1D7}"/>
                </a:ext>
              </a:extLst>
            </p:cNvPr>
            <p:cNvSpPr txBox="1"/>
            <p:nvPr/>
          </p:nvSpPr>
          <p:spPr>
            <a:xfrm flipH="1">
              <a:off x="3038292" y="3138659"/>
              <a:ext cx="1449288" cy="923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C++</a:t>
              </a:r>
              <a:endPara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a,b,c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 = </a:t>
              </a:r>
              <a:r>
                <a:rPr lang="en-US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a+b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endParaRPr lang="en-US" altLang="zh-CN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4B26A8E-8720-9134-1CA9-8928B18C89D6}"/>
                </a:ext>
              </a:extLst>
            </p:cNvPr>
            <p:cNvSpPr txBox="1"/>
            <p:nvPr/>
          </p:nvSpPr>
          <p:spPr>
            <a:xfrm flipH="1">
              <a:off x="5797124" y="2861660"/>
              <a:ext cx="4144202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Assemble</a:t>
              </a:r>
            </a:p>
            <a:p>
              <a:r>
                <a:rPr lang="en-US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mov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    </a:t>
              </a:r>
              <a:r>
                <a:rPr lang="en-US" b="0" dirty="0" err="1">
                  <a:solidFill>
                    <a:srgbClr val="4864AA"/>
                  </a:solidFill>
                  <a:effectLst/>
                  <a:latin typeface="Consolas" panose="020B0609020204030204" pitchFamily="49" charset="0"/>
                </a:rPr>
                <a:t>edx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DWORD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PTR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en-US" b="0" dirty="0">
                  <a:solidFill>
                    <a:srgbClr val="4864AA"/>
                  </a:solidFill>
                  <a:effectLst/>
                  <a:latin typeface="Consolas" panose="020B0609020204030204" pitchFamily="49" charset="0"/>
                </a:rPr>
                <a:t>rbp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</a:p>
            <a:p>
              <a:r>
                <a:rPr lang="en-US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mov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    </a:t>
              </a:r>
              <a:r>
                <a:rPr lang="en-US" b="0" dirty="0" err="1">
                  <a:solidFill>
                    <a:srgbClr val="4864AA"/>
                  </a:solidFill>
                  <a:effectLst/>
                  <a:latin typeface="Consolas" panose="020B0609020204030204" pitchFamily="49" charset="0"/>
                </a:rPr>
                <a:t>eax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DWORD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PTR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en-US" b="0" dirty="0">
                  <a:solidFill>
                    <a:srgbClr val="4864AA"/>
                  </a:solidFill>
                  <a:effectLst/>
                  <a:latin typeface="Consolas" panose="020B0609020204030204" pitchFamily="49" charset="0"/>
                </a:rPr>
                <a:t>rbp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</a:p>
            <a:p>
              <a:r>
                <a:rPr lang="en-US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add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    </a:t>
              </a:r>
              <a:r>
                <a:rPr lang="en-US" b="0" dirty="0" err="1">
                  <a:solidFill>
                    <a:srgbClr val="4864AA"/>
                  </a:solidFill>
                  <a:effectLst/>
                  <a:latin typeface="Consolas" panose="020B0609020204030204" pitchFamily="49" charset="0"/>
                </a:rPr>
                <a:t>eax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 err="1">
                  <a:solidFill>
                    <a:srgbClr val="4864AA"/>
                  </a:solidFill>
                  <a:effectLst/>
                  <a:latin typeface="Consolas" panose="020B0609020204030204" pitchFamily="49" charset="0"/>
                </a:rPr>
                <a:t>edx</a:t>
              </a:r>
              <a:endPara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mov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    </a:t>
              </a:r>
              <a:r>
                <a:rPr lang="en-US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DWORD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PTR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en-US" b="0" dirty="0">
                  <a:solidFill>
                    <a:srgbClr val="4864AA"/>
                  </a:solidFill>
                  <a:effectLst/>
                  <a:latin typeface="Consolas" panose="020B0609020204030204" pitchFamily="49" charset="0"/>
                </a:rPr>
                <a:t>rbp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12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], </a:t>
              </a:r>
              <a:r>
                <a:rPr lang="en-US" b="0" dirty="0" err="1">
                  <a:solidFill>
                    <a:srgbClr val="4864AA"/>
                  </a:solidFill>
                  <a:effectLst/>
                  <a:latin typeface="Consolas" panose="020B0609020204030204" pitchFamily="49" charset="0"/>
                </a:rPr>
                <a:t>eax</a:t>
              </a:r>
              <a:endParaRPr lang="en-US" altLang="zh-CN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BB7FA1B-8BB6-CED6-E73F-7750C6C8DAC5}"/>
                </a:ext>
              </a:extLst>
            </p:cNvPr>
            <p:cNvSpPr txBox="1"/>
            <p:nvPr/>
          </p:nvSpPr>
          <p:spPr>
            <a:xfrm flipH="1">
              <a:off x="4294145" y="2951202"/>
              <a:ext cx="1286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编译</a:t>
              </a:r>
              <a:endParaRPr lang="en-US" altLang="zh-CN" dirty="0"/>
            </a:p>
          </p:txBody>
        </p:sp>
        <p:sp>
          <p:nvSpPr>
            <p:cNvPr id="21" name="箭头: 右 20">
              <a:extLst>
                <a:ext uri="{FF2B5EF4-FFF2-40B4-BE49-F238E27FC236}">
                  <a16:creationId xmlns:a16="http://schemas.microsoft.com/office/drawing/2014/main" id="{7E0E635D-FF1A-ED86-868A-083EAE065EC8}"/>
                </a:ext>
              </a:extLst>
            </p:cNvPr>
            <p:cNvSpPr/>
            <p:nvPr/>
          </p:nvSpPr>
          <p:spPr>
            <a:xfrm>
              <a:off x="4548050" y="3429000"/>
              <a:ext cx="1123294" cy="342648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7675B301-287E-4851-7148-A94BAA33B8EB}"/>
              </a:ext>
            </a:extLst>
          </p:cNvPr>
          <p:cNvSpPr txBox="1"/>
          <p:nvPr/>
        </p:nvSpPr>
        <p:spPr>
          <a:xfrm flipH="1">
            <a:off x="192778" y="3123898"/>
            <a:ext cx="4916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高级语言中的一行</a:t>
            </a:r>
            <a:r>
              <a:rPr lang="zh-CN" altLang="en-US" dirty="0">
                <a:solidFill>
                  <a:srgbClr val="FF0000"/>
                </a:solidFill>
              </a:rPr>
              <a:t>代码</a:t>
            </a:r>
            <a:r>
              <a:rPr lang="zh-CN" altLang="en-US" dirty="0"/>
              <a:t>被翻译成了四条</a:t>
            </a:r>
            <a:r>
              <a:rPr lang="zh-CN" altLang="en-US" dirty="0">
                <a:solidFill>
                  <a:srgbClr val="FF0000"/>
                </a:solidFill>
              </a:rPr>
              <a:t>指令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以及，视</a:t>
            </a:r>
            <a:r>
              <a:rPr lang="zh-CN" altLang="en-US" dirty="0">
                <a:solidFill>
                  <a:srgbClr val="FF0000"/>
                </a:solidFill>
              </a:rPr>
              <a:t>优化程度</a:t>
            </a:r>
            <a:r>
              <a:rPr lang="zh-CN" altLang="en-US" dirty="0"/>
              <a:t>而定。这里是</a:t>
            </a:r>
            <a:r>
              <a:rPr lang="en-US" altLang="zh-CN" dirty="0"/>
              <a:t>-O0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指令从内存被读入</a:t>
            </a:r>
            <a:r>
              <a:rPr lang="zh-CN" altLang="en-US" dirty="0">
                <a:solidFill>
                  <a:srgbClr val="FF0000"/>
                </a:solidFill>
              </a:rPr>
              <a:t>指令寄存器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数据被放入</a:t>
            </a:r>
            <a:r>
              <a:rPr lang="zh-CN" altLang="en-US" dirty="0">
                <a:solidFill>
                  <a:srgbClr val="FF0000"/>
                </a:solidFill>
              </a:rPr>
              <a:t>数据寄存器</a:t>
            </a:r>
            <a:r>
              <a:rPr lang="zh-CN" altLang="en-US" dirty="0"/>
              <a:t>（如</a:t>
            </a:r>
            <a:r>
              <a:rPr lang="en-US" altLang="zh-CN" dirty="0" err="1"/>
              <a:t>eax</a:t>
            </a:r>
            <a:r>
              <a:rPr lang="zh-CN" altLang="en-US" dirty="0"/>
              <a:t>，</a:t>
            </a:r>
            <a:r>
              <a:rPr lang="en-US" altLang="zh-CN" dirty="0" err="1"/>
              <a:t>edx</a:t>
            </a:r>
            <a:r>
              <a:rPr lang="zh-CN" altLang="en-US" dirty="0"/>
              <a:t>）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4CD5B36E-D3B8-C79E-5097-FB7030805FCD}"/>
              </a:ext>
            </a:extLst>
          </p:cNvPr>
          <p:cNvGrpSpPr/>
          <p:nvPr/>
        </p:nvGrpSpPr>
        <p:grpSpPr>
          <a:xfrm>
            <a:off x="6986923" y="2540611"/>
            <a:ext cx="4401857" cy="3343943"/>
            <a:chOff x="7269951" y="772887"/>
            <a:chExt cx="4401857" cy="3343943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D92280C-33B2-C9D9-22AA-1037523D3FC7}"/>
                </a:ext>
              </a:extLst>
            </p:cNvPr>
            <p:cNvSpPr txBox="1"/>
            <p:nvPr/>
          </p:nvSpPr>
          <p:spPr>
            <a:xfrm>
              <a:off x="7536721" y="1455155"/>
              <a:ext cx="41350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mov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    </a:t>
              </a:r>
              <a:r>
                <a:rPr lang="en-US" b="0" dirty="0" err="1">
                  <a:solidFill>
                    <a:srgbClr val="4864AA"/>
                  </a:solidFill>
                  <a:effectLst/>
                  <a:latin typeface="Consolas" panose="020B0609020204030204" pitchFamily="49" charset="0"/>
                </a:rPr>
                <a:t>eax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DWORD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PTR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en-US" b="0" dirty="0">
                  <a:solidFill>
                    <a:srgbClr val="4864AA"/>
                  </a:solidFill>
                  <a:effectLst/>
                  <a:latin typeface="Consolas" panose="020B0609020204030204" pitchFamily="49" charset="0"/>
                </a:rPr>
                <a:t>rbp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A9651D0-66E2-78FE-1280-70CD4D98BF10}"/>
                </a:ext>
              </a:extLst>
            </p:cNvPr>
            <p:cNvSpPr txBox="1"/>
            <p:nvPr/>
          </p:nvSpPr>
          <p:spPr>
            <a:xfrm>
              <a:off x="7915764" y="974733"/>
              <a:ext cx="26196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/>
                <a:t>指令：由</a:t>
              </a:r>
              <a:r>
                <a:rPr lang="en-US" altLang="zh-CN" dirty="0"/>
                <a:t>CPU</a:t>
              </a:r>
              <a:r>
                <a:rPr lang="zh-CN" altLang="en-US" dirty="0"/>
                <a:t>直接执行</a:t>
              </a:r>
              <a:endParaRPr 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BDAC529-72AD-D951-8B52-C5006264958B}"/>
                </a:ext>
              </a:extLst>
            </p:cNvPr>
            <p:cNvSpPr txBox="1"/>
            <p:nvPr/>
          </p:nvSpPr>
          <p:spPr>
            <a:xfrm>
              <a:off x="7269951" y="2371837"/>
              <a:ext cx="10395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/>
                <a:t>操作</a:t>
              </a:r>
              <a:endParaRPr lang="en-US" dirty="0"/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44D6688C-B24C-7205-B8C5-040CB0BAE1BA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V="1">
              <a:off x="7789725" y="1831996"/>
              <a:ext cx="0" cy="5398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F7A4C0B8-4DB4-D87B-0A34-9E4F01FCAC72}"/>
                </a:ext>
              </a:extLst>
            </p:cNvPr>
            <p:cNvSpPr txBox="1"/>
            <p:nvPr/>
          </p:nvSpPr>
          <p:spPr>
            <a:xfrm>
              <a:off x="9057739" y="3278413"/>
              <a:ext cx="10395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/>
                <a:t>操作数</a:t>
              </a:r>
              <a:endParaRPr lang="en-US" altLang="zh-CN" dirty="0"/>
            </a:p>
            <a:p>
              <a:pPr algn="ctr"/>
              <a:r>
                <a:rPr lang="en-US" altLang="zh-CN" dirty="0" err="1"/>
                <a:t>Oprand</a:t>
              </a:r>
              <a:endParaRPr lang="en-US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45145FBC-6A98-B853-5689-3C069E318536}"/>
                </a:ext>
              </a:extLst>
            </p:cNvPr>
            <p:cNvSpPr txBox="1"/>
            <p:nvPr/>
          </p:nvSpPr>
          <p:spPr>
            <a:xfrm>
              <a:off x="8330457" y="2371837"/>
              <a:ext cx="10395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/>
                <a:t>寄存器</a:t>
              </a:r>
              <a:endParaRPr lang="en-US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970B1FF-EB5C-1825-36A7-540BC9292347}"/>
                </a:ext>
              </a:extLst>
            </p:cNvPr>
            <p:cNvSpPr txBox="1"/>
            <p:nvPr/>
          </p:nvSpPr>
          <p:spPr>
            <a:xfrm>
              <a:off x="9699208" y="2371837"/>
              <a:ext cx="12409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/>
                <a:t>内存地址</a:t>
              </a:r>
              <a:endParaRPr lang="en-US" dirty="0"/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3CABF7F6-5F95-A149-A596-B22110C09F9C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V="1">
              <a:off x="8850231" y="1874679"/>
              <a:ext cx="0" cy="4971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742908E2-E7AA-6880-299D-7427225CEC8D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10319694" y="1874679"/>
              <a:ext cx="0" cy="4971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4C6FCB05-56D3-4D89-3B20-4E2F6268ACC0}"/>
                </a:ext>
              </a:extLst>
            </p:cNvPr>
            <p:cNvCxnSpPr>
              <a:cxnSpLocks/>
              <a:stCxn id="42" idx="0"/>
              <a:endCxn id="43" idx="2"/>
            </p:cNvCxnSpPr>
            <p:nvPr/>
          </p:nvCxnSpPr>
          <p:spPr>
            <a:xfrm flipH="1" flipV="1">
              <a:off x="8850231" y="2741169"/>
              <a:ext cx="727282" cy="5372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B0AED3BA-21B8-40B3-90A1-A41BECA71F5E}"/>
                </a:ext>
              </a:extLst>
            </p:cNvPr>
            <p:cNvCxnSpPr>
              <a:cxnSpLocks/>
              <a:stCxn id="42" idx="0"/>
              <a:endCxn id="44" idx="2"/>
            </p:cNvCxnSpPr>
            <p:nvPr/>
          </p:nvCxnSpPr>
          <p:spPr>
            <a:xfrm flipV="1">
              <a:off x="9577513" y="2741169"/>
              <a:ext cx="742181" cy="5372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B65CD3E7-8D62-2873-230C-2FF219108850}"/>
                </a:ext>
              </a:extLst>
            </p:cNvPr>
            <p:cNvSpPr/>
            <p:nvPr/>
          </p:nvSpPr>
          <p:spPr>
            <a:xfrm>
              <a:off x="7402286" y="772887"/>
              <a:ext cx="4144202" cy="3343943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1679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CPU</a:t>
            </a:r>
            <a:r>
              <a:rPr lang="zh-CN" altLang="en-US" sz="3600" dirty="0"/>
              <a:t>指令周期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11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FA459A4-F44A-FD31-B7ED-3825C78DC50D}"/>
              </a:ext>
            </a:extLst>
          </p:cNvPr>
          <p:cNvSpPr txBox="1"/>
          <p:nvPr/>
        </p:nvSpPr>
        <p:spPr>
          <a:xfrm flipH="1">
            <a:off x="335969" y="731800"/>
            <a:ext cx="432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经典指令周期：每步一个时间周期</a:t>
            </a:r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EAB091-B97B-4D00-97D5-9D958BA3C6CF}"/>
              </a:ext>
            </a:extLst>
          </p:cNvPr>
          <p:cNvSpPr/>
          <p:nvPr/>
        </p:nvSpPr>
        <p:spPr>
          <a:xfrm>
            <a:off x="532319" y="1327076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取指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Fetch</a:t>
            </a:r>
            <a:endParaRPr lang="en-US" sz="1400" dirty="0"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BDDB66-0CE2-164E-7B22-0F61EFDCF596}"/>
              </a:ext>
            </a:extLst>
          </p:cNvPr>
          <p:cNvSpPr/>
          <p:nvPr/>
        </p:nvSpPr>
        <p:spPr>
          <a:xfrm>
            <a:off x="1467816" y="1327076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译码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Decode</a:t>
            </a:r>
            <a:endParaRPr lang="en-US" sz="1400" dirty="0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EA344F-ED21-D7D9-3451-21F0EF32C4D6}"/>
              </a:ext>
            </a:extLst>
          </p:cNvPr>
          <p:cNvSpPr/>
          <p:nvPr/>
        </p:nvSpPr>
        <p:spPr>
          <a:xfrm>
            <a:off x="2409205" y="1327076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执行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Execute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249F4B-8FAC-FBAC-A716-EA7AA9B8ACCE}"/>
              </a:ext>
            </a:extLst>
          </p:cNvPr>
          <p:cNvSpPr/>
          <p:nvPr/>
        </p:nvSpPr>
        <p:spPr>
          <a:xfrm>
            <a:off x="3344702" y="1327076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回写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Write-Back</a:t>
            </a:r>
            <a:endParaRPr lang="en-US" sz="1400" dirty="0">
              <a:latin typeface="+mn-ea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B6A5600-5D53-B527-D51A-0F3A7DCFA3C6}"/>
              </a:ext>
            </a:extLst>
          </p:cNvPr>
          <p:cNvGrpSpPr/>
          <p:nvPr/>
        </p:nvGrpSpPr>
        <p:grpSpPr>
          <a:xfrm>
            <a:off x="6505625" y="1101132"/>
            <a:ext cx="3640796" cy="4489756"/>
            <a:chOff x="6484814" y="810993"/>
            <a:chExt cx="3640796" cy="4489756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55CF82B5-13E7-2CF6-6292-0F06537A6780}"/>
                </a:ext>
              </a:extLst>
            </p:cNvPr>
            <p:cNvSpPr/>
            <p:nvPr/>
          </p:nvSpPr>
          <p:spPr>
            <a:xfrm>
              <a:off x="6484814" y="896844"/>
              <a:ext cx="2489670" cy="440390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+mn-ea"/>
              </a:endParaRPr>
            </a:p>
          </p:txBody>
        </p:sp>
        <p:sp>
          <p:nvSpPr>
            <p:cNvPr id="55" name="箭头: 左右 54">
              <a:extLst>
                <a:ext uri="{FF2B5EF4-FFF2-40B4-BE49-F238E27FC236}">
                  <a16:creationId xmlns:a16="http://schemas.microsoft.com/office/drawing/2014/main" id="{7CA5A784-13C0-86AF-BE44-33B5FA2AE0A3}"/>
                </a:ext>
              </a:extLst>
            </p:cNvPr>
            <p:cNvSpPr/>
            <p:nvPr/>
          </p:nvSpPr>
          <p:spPr>
            <a:xfrm>
              <a:off x="8341793" y="3564188"/>
              <a:ext cx="883351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039B45EF-2BCD-A2BE-4245-75BF40097036}"/>
                </a:ext>
              </a:extLst>
            </p:cNvPr>
            <p:cNvSpPr/>
            <p:nvPr/>
          </p:nvSpPr>
          <p:spPr>
            <a:xfrm>
              <a:off x="6650515" y="4689889"/>
              <a:ext cx="2218579" cy="52928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算术逻辑单元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Arithmetic Logic</a:t>
              </a:r>
              <a:r>
                <a:rPr lang="en-US" sz="1400" dirty="0">
                  <a:latin typeface="+mn-ea"/>
                </a:rPr>
                <a:t> Unit</a:t>
              </a:r>
            </a:p>
          </p:txBody>
        </p:sp>
        <p:sp>
          <p:nvSpPr>
            <p:cNvPr id="57" name="箭头: 左右 56">
              <a:extLst>
                <a:ext uri="{FF2B5EF4-FFF2-40B4-BE49-F238E27FC236}">
                  <a16:creationId xmlns:a16="http://schemas.microsoft.com/office/drawing/2014/main" id="{1A3D435B-2175-2011-BA4A-51214F7483E3}"/>
                </a:ext>
              </a:extLst>
            </p:cNvPr>
            <p:cNvSpPr/>
            <p:nvPr/>
          </p:nvSpPr>
          <p:spPr>
            <a:xfrm rot="16200000">
              <a:off x="7440300" y="4132035"/>
              <a:ext cx="639010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6DC6EF43-A6FE-1A39-E9C7-9D6D100002DB}"/>
                </a:ext>
              </a:extLst>
            </p:cNvPr>
            <p:cNvSpPr/>
            <p:nvPr/>
          </p:nvSpPr>
          <p:spPr>
            <a:xfrm>
              <a:off x="6583717" y="1317746"/>
              <a:ext cx="1635570" cy="153878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控制单元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Control Unit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F5D3D7CC-C67B-A364-B482-CEB2A6C5B7A9}"/>
                </a:ext>
              </a:extLst>
            </p:cNvPr>
            <p:cNvSpPr/>
            <p:nvPr/>
          </p:nvSpPr>
          <p:spPr>
            <a:xfrm>
              <a:off x="7003701" y="3511728"/>
              <a:ext cx="1304318" cy="5292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数据寄存器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Data Register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AA541E8C-357A-DDAD-8341-A6DEC31978C0}"/>
                </a:ext>
              </a:extLst>
            </p:cNvPr>
            <p:cNvSpPr/>
            <p:nvPr/>
          </p:nvSpPr>
          <p:spPr>
            <a:xfrm>
              <a:off x="9242259" y="3563990"/>
              <a:ext cx="883351" cy="45248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内存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62" name="箭头: 左右 61">
              <a:extLst>
                <a:ext uri="{FF2B5EF4-FFF2-40B4-BE49-F238E27FC236}">
                  <a16:creationId xmlns:a16="http://schemas.microsoft.com/office/drawing/2014/main" id="{7299CE3E-848F-6CC0-C935-5910CFB4D407}"/>
                </a:ext>
              </a:extLst>
            </p:cNvPr>
            <p:cNvSpPr/>
            <p:nvPr/>
          </p:nvSpPr>
          <p:spPr>
            <a:xfrm rot="16200000">
              <a:off x="5929068" y="3553548"/>
              <a:ext cx="1795985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箭头: 左右 62">
              <a:extLst>
                <a:ext uri="{FF2B5EF4-FFF2-40B4-BE49-F238E27FC236}">
                  <a16:creationId xmlns:a16="http://schemas.microsoft.com/office/drawing/2014/main" id="{AD9B41EE-5918-8C41-CB8D-8A5D227CDA48}"/>
                </a:ext>
              </a:extLst>
            </p:cNvPr>
            <p:cNvSpPr/>
            <p:nvPr/>
          </p:nvSpPr>
          <p:spPr>
            <a:xfrm rot="16200000">
              <a:off x="7437140" y="2952951"/>
              <a:ext cx="645329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9DB2A240-1665-E548-BBA2-17364F46CEF4}"/>
                </a:ext>
              </a:extLst>
            </p:cNvPr>
            <p:cNvSpPr txBox="1"/>
            <p:nvPr/>
          </p:nvSpPr>
          <p:spPr>
            <a:xfrm>
              <a:off x="6920819" y="810993"/>
              <a:ext cx="1376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+mn-ea"/>
                </a:rPr>
                <a:t>CPU</a:t>
              </a: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14BDD25-A8C3-D763-EFF8-82456780A948}"/>
                </a:ext>
              </a:extLst>
            </p:cNvPr>
            <p:cNvSpPr/>
            <p:nvPr/>
          </p:nvSpPr>
          <p:spPr>
            <a:xfrm>
              <a:off x="7397062" y="2320901"/>
              <a:ext cx="826164" cy="5292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指令寄存器</a:t>
              </a:r>
              <a:endParaRPr lang="en-US" altLang="zh-CN" sz="1400" dirty="0">
                <a:latin typeface="+mn-ea"/>
              </a:endParaRPr>
            </a:p>
          </p:txBody>
        </p:sp>
        <p:sp>
          <p:nvSpPr>
            <p:cNvPr id="2" name="箭头: 左右 1">
              <a:extLst>
                <a:ext uri="{FF2B5EF4-FFF2-40B4-BE49-F238E27FC236}">
                  <a16:creationId xmlns:a16="http://schemas.microsoft.com/office/drawing/2014/main" id="{7AB2C2E5-77A8-A06D-3D9D-04317CE0A4FD}"/>
                </a:ext>
              </a:extLst>
            </p:cNvPr>
            <p:cNvSpPr/>
            <p:nvPr/>
          </p:nvSpPr>
          <p:spPr>
            <a:xfrm rot="18771454">
              <a:off x="8721989" y="4266062"/>
              <a:ext cx="1171454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8E9150EB-5C51-3F94-0383-48FE62BE17E9}"/>
              </a:ext>
            </a:extLst>
          </p:cNvPr>
          <p:cNvGrpSpPr/>
          <p:nvPr/>
        </p:nvGrpSpPr>
        <p:grpSpPr>
          <a:xfrm>
            <a:off x="355633" y="3624128"/>
            <a:ext cx="5525729" cy="1966934"/>
            <a:chOff x="181457" y="3624128"/>
            <a:chExt cx="5525729" cy="1966934"/>
          </a:xfrm>
        </p:grpSpPr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F0123774-30DB-8071-B95C-8A1AFF93F875}"/>
                </a:ext>
              </a:extLst>
            </p:cNvPr>
            <p:cNvSpPr txBox="1"/>
            <p:nvPr/>
          </p:nvSpPr>
          <p:spPr>
            <a:xfrm>
              <a:off x="547573" y="3815351"/>
              <a:ext cx="41350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mov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    </a:t>
              </a:r>
              <a:r>
                <a:rPr lang="en-US" b="0" dirty="0" err="1">
                  <a:solidFill>
                    <a:srgbClr val="4864AA"/>
                  </a:solidFill>
                  <a:effectLst/>
                  <a:latin typeface="Consolas" panose="020B0609020204030204" pitchFamily="49" charset="0"/>
                </a:rPr>
                <a:t>eax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DWORD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PTR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en-US" b="0" dirty="0">
                  <a:solidFill>
                    <a:srgbClr val="4864AA"/>
                  </a:solidFill>
                  <a:effectLst/>
                  <a:latin typeface="Consolas" panose="020B0609020204030204" pitchFamily="49" charset="0"/>
                </a:rPr>
                <a:t>rbp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AD0266A2-A926-ACEB-2FA6-D8E7BA18C6A7}"/>
                </a:ext>
              </a:extLst>
            </p:cNvPr>
            <p:cNvSpPr txBox="1"/>
            <p:nvPr/>
          </p:nvSpPr>
          <p:spPr>
            <a:xfrm flipH="1">
              <a:off x="335968" y="4425395"/>
              <a:ext cx="53712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/>
                <a:t>把</a:t>
              </a:r>
              <a:r>
                <a:rPr lang="en-US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DWORD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</a:rPr>
                <a:t>PTR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en-US" b="0" dirty="0">
                  <a:solidFill>
                    <a:srgbClr val="4864AA"/>
                  </a:solidFill>
                  <a:effectLst/>
                  <a:latin typeface="Consolas" panose="020B0609020204030204" pitchFamily="49" charset="0"/>
                </a:rPr>
                <a:t>rbp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8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r>
                <a:rPr lang="zh-CN" altLang="en-US" dirty="0"/>
                <a:t>的数据读入寄存器</a:t>
              </a:r>
              <a:r>
                <a:rPr lang="en-US" b="0" dirty="0" err="1">
                  <a:solidFill>
                    <a:srgbClr val="4864AA"/>
                  </a:solidFill>
                  <a:effectLst/>
                  <a:latin typeface="Consolas" panose="020B0609020204030204" pitchFamily="49" charset="0"/>
                </a:rPr>
                <a:t>eax</a:t>
              </a:r>
              <a:endPara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/>
                <a:t>中间的子步骤对程序员是</a:t>
              </a:r>
              <a:r>
                <a:rPr lang="zh-CN" altLang="en-US" dirty="0">
                  <a:solidFill>
                    <a:srgbClr val="FF0000"/>
                  </a:solidFill>
                </a:rPr>
                <a:t>透明的</a:t>
              </a:r>
              <a:endParaRPr lang="en-US" altLang="zh-CN" dirty="0">
                <a:solidFill>
                  <a:srgbClr val="FF0000"/>
                </a:solidFill>
              </a:endParaRPr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E7B89640-EBD3-CA77-21A3-962044D60ED1}"/>
                </a:ext>
              </a:extLst>
            </p:cNvPr>
            <p:cNvSpPr/>
            <p:nvPr/>
          </p:nvSpPr>
          <p:spPr>
            <a:xfrm>
              <a:off x="181457" y="3624128"/>
              <a:ext cx="5330744" cy="1966934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0514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CPU</a:t>
            </a:r>
            <a:r>
              <a:rPr lang="zh-CN" altLang="en-US" sz="3600" dirty="0"/>
              <a:t>指令流水线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12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583CFDBA-FF86-1B82-B5CE-1962102442DE}"/>
              </a:ext>
            </a:extLst>
          </p:cNvPr>
          <p:cNvSpPr txBox="1"/>
          <p:nvPr/>
        </p:nvSpPr>
        <p:spPr>
          <a:xfrm flipH="1">
            <a:off x="435429" y="739247"/>
            <a:ext cx="7913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流水线（</a:t>
            </a:r>
            <a:r>
              <a:rPr lang="en-US" altLang="zh-CN" dirty="0"/>
              <a:t>Pipeline</a:t>
            </a:r>
            <a:r>
              <a:rPr lang="zh-CN" altLang="en-US" dirty="0"/>
              <a:t>）：多条指令重叠以争取</a:t>
            </a:r>
            <a:r>
              <a:rPr lang="zh-CN" altLang="en-US" dirty="0">
                <a:solidFill>
                  <a:srgbClr val="FF0000"/>
                </a:solidFill>
              </a:rPr>
              <a:t>平均</a:t>
            </a:r>
            <a:r>
              <a:rPr lang="zh-CN" altLang="en-US" dirty="0"/>
              <a:t>一个周期一条指令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其它技术：超标量（</a:t>
            </a:r>
            <a:r>
              <a:rPr lang="en-US" altLang="zh-CN" dirty="0" err="1"/>
              <a:t>superscaler</a:t>
            </a:r>
            <a:r>
              <a:rPr lang="zh-CN" altLang="en-US" dirty="0"/>
              <a:t>等）</a:t>
            </a:r>
            <a:endParaRPr lang="en-US" altLang="zh-CN" dirty="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3E11C5F-9165-FA08-9D1F-A42C24A4AFBC}"/>
              </a:ext>
            </a:extLst>
          </p:cNvPr>
          <p:cNvGrpSpPr/>
          <p:nvPr/>
        </p:nvGrpSpPr>
        <p:grpSpPr>
          <a:xfrm>
            <a:off x="6675057" y="3439453"/>
            <a:ext cx="947053" cy="2694492"/>
            <a:chOff x="6675057" y="2982251"/>
            <a:chExt cx="947053" cy="2694492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957E0C8-2293-90E3-AD9A-361173E9BF30}"/>
                </a:ext>
              </a:extLst>
            </p:cNvPr>
            <p:cNvSpPr/>
            <p:nvPr/>
          </p:nvSpPr>
          <p:spPr>
            <a:xfrm>
              <a:off x="6675057" y="2982251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回写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Write-Back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E8CCA7C-4600-B71A-09CE-4770DCA90767}"/>
                </a:ext>
              </a:extLst>
            </p:cNvPr>
            <p:cNvSpPr/>
            <p:nvPr/>
          </p:nvSpPr>
          <p:spPr>
            <a:xfrm>
              <a:off x="6675057" y="3929308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执行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Execute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AC71AF7-6C7B-25E1-74F8-315CAAAAE310}"/>
                </a:ext>
              </a:extLst>
            </p:cNvPr>
            <p:cNvSpPr/>
            <p:nvPr/>
          </p:nvSpPr>
          <p:spPr>
            <a:xfrm>
              <a:off x="6680721" y="4876363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译码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Decode</a:t>
              </a:r>
              <a:endParaRPr lang="en-US" sz="1400" dirty="0">
                <a:latin typeface="+mn-ea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1A7826FF-7B43-D436-7BDB-AE5C67875649}"/>
              </a:ext>
            </a:extLst>
          </p:cNvPr>
          <p:cNvGrpSpPr/>
          <p:nvPr/>
        </p:nvGrpSpPr>
        <p:grpSpPr>
          <a:xfrm>
            <a:off x="7610554" y="4386510"/>
            <a:ext cx="952945" cy="1747435"/>
            <a:chOff x="7610554" y="3929308"/>
            <a:chExt cx="952945" cy="174743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B325A45-19F7-99CB-E40A-5A1606DD9A0B}"/>
                </a:ext>
              </a:extLst>
            </p:cNvPr>
            <p:cNvSpPr/>
            <p:nvPr/>
          </p:nvSpPr>
          <p:spPr>
            <a:xfrm>
              <a:off x="7610554" y="3929308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回写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Write-Back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0335285-F3C7-EABD-32D0-A407CC7ED30C}"/>
                </a:ext>
              </a:extLst>
            </p:cNvPr>
            <p:cNvSpPr/>
            <p:nvPr/>
          </p:nvSpPr>
          <p:spPr>
            <a:xfrm>
              <a:off x="7622110" y="4876363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执行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Execute</a:t>
              </a: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5B52CEE0-26CD-F5FC-E3FA-6865A7434BD2}"/>
              </a:ext>
            </a:extLst>
          </p:cNvPr>
          <p:cNvSpPr/>
          <p:nvPr/>
        </p:nvSpPr>
        <p:spPr>
          <a:xfrm>
            <a:off x="8557607" y="5333565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回写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Write-Back</a:t>
            </a:r>
            <a:endParaRPr lang="en-US" sz="1400" dirty="0">
              <a:latin typeface="+mn-ea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7649618-E7E7-922F-6E9D-D526D7E8C426}"/>
              </a:ext>
            </a:extLst>
          </p:cNvPr>
          <p:cNvGrpSpPr/>
          <p:nvPr/>
        </p:nvGrpSpPr>
        <p:grpSpPr>
          <a:xfrm>
            <a:off x="1567137" y="2051920"/>
            <a:ext cx="2301429" cy="1262628"/>
            <a:chOff x="1567137" y="1594718"/>
            <a:chExt cx="2301429" cy="126262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A229DE4-7481-9340-678C-0B5138776115}"/>
                </a:ext>
              </a:extLst>
            </p:cNvPr>
            <p:cNvSpPr/>
            <p:nvPr/>
          </p:nvSpPr>
          <p:spPr>
            <a:xfrm>
              <a:off x="2927177" y="2056966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取指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Fetch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3A7B865-1F97-0988-3058-13EA394DA6D0}"/>
                </a:ext>
              </a:extLst>
            </p:cNvPr>
            <p:cNvSpPr txBox="1"/>
            <p:nvPr/>
          </p:nvSpPr>
          <p:spPr>
            <a:xfrm flipH="1">
              <a:off x="3185600" y="1594718"/>
              <a:ext cx="424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t1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559F85D-0B05-FA88-F584-A28629123777}"/>
                </a:ext>
              </a:extLst>
            </p:cNvPr>
            <p:cNvSpPr txBox="1"/>
            <p:nvPr/>
          </p:nvSpPr>
          <p:spPr>
            <a:xfrm flipH="1">
              <a:off x="1567137" y="2272490"/>
              <a:ext cx="773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指令</a:t>
              </a:r>
              <a:r>
                <a:rPr lang="en-US" altLang="zh-CN" dirty="0"/>
                <a:t>1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7FBF09F-E3C4-A9BF-1702-365427A65809}"/>
              </a:ext>
            </a:extLst>
          </p:cNvPr>
          <p:cNvGrpSpPr/>
          <p:nvPr/>
        </p:nvGrpSpPr>
        <p:grpSpPr>
          <a:xfrm>
            <a:off x="1567137" y="2051920"/>
            <a:ext cx="3236926" cy="2187913"/>
            <a:chOff x="1567137" y="1594718"/>
            <a:chExt cx="3236926" cy="218791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74E026D-80FC-1969-09A9-EE81A2E96502}"/>
                </a:ext>
              </a:extLst>
            </p:cNvPr>
            <p:cNvSpPr/>
            <p:nvPr/>
          </p:nvSpPr>
          <p:spPr>
            <a:xfrm>
              <a:off x="3862674" y="2056966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译码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Decode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B1C6FD9-D8BC-E90C-DC5C-DE19ABAB02F3}"/>
                </a:ext>
              </a:extLst>
            </p:cNvPr>
            <p:cNvSpPr/>
            <p:nvPr/>
          </p:nvSpPr>
          <p:spPr>
            <a:xfrm>
              <a:off x="3862674" y="2982251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取指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Fetch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0A6820C-98FD-9660-808D-B6A163D43340}"/>
                </a:ext>
              </a:extLst>
            </p:cNvPr>
            <p:cNvSpPr txBox="1"/>
            <p:nvPr/>
          </p:nvSpPr>
          <p:spPr>
            <a:xfrm flipH="1">
              <a:off x="4121097" y="1594718"/>
              <a:ext cx="424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t2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56E82EC-C25C-406D-033C-CF1C7A0D78AE}"/>
                </a:ext>
              </a:extLst>
            </p:cNvPr>
            <p:cNvSpPr txBox="1"/>
            <p:nvPr/>
          </p:nvSpPr>
          <p:spPr>
            <a:xfrm flipH="1">
              <a:off x="1567137" y="3197775"/>
              <a:ext cx="773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指令</a:t>
              </a:r>
              <a:r>
                <a:rPr lang="en-US" altLang="zh-CN" dirty="0"/>
                <a:t>2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DE6F3D7A-E4A0-E2C3-45D1-E97C1227155F}"/>
              </a:ext>
            </a:extLst>
          </p:cNvPr>
          <p:cNvGrpSpPr/>
          <p:nvPr/>
        </p:nvGrpSpPr>
        <p:grpSpPr>
          <a:xfrm>
            <a:off x="1567137" y="2051920"/>
            <a:ext cx="4178315" cy="3134970"/>
            <a:chOff x="1567137" y="1594718"/>
            <a:chExt cx="4178315" cy="313497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E7F7F04-6C21-2CFB-C236-5E170BB53C45}"/>
                </a:ext>
              </a:extLst>
            </p:cNvPr>
            <p:cNvSpPr/>
            <p:nvPr/>
          </p:nvSpPr>
          <p:spPr>
            <a:xfrm>
              <a:off x="4804063" y="2056966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执行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Execute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AD4F35F-22CD-1AFB-9427-04292DE7204F}"/>
                </a:ext>
              </a:extLst>
            </p:cNvPr>
            <p:cNvSpPr/>
            <p:nvPr/>
          </p:nvSpPr>
          <p:spPr>
            <a:xfrm>
              <a:off x="4798171" y="2982251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译码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Decode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AF67A1F-106F-733D-BD14-C7713349A267}"/>
                </a:ext>
              </a:extLst>
            </p:cNvPr>
            <p:cNvSpPr/>
            <p:nvPr/>
          </p:nvSpPr>
          <p:spPr>
            <a:xfrm>
              <a:off x="4798171" y="3929308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取指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Fetch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E8DDBAF-D6E1-9C6E-79FA-F0C5B25A3BE5}"/>
                </a:ext>
              </a:extLst>
            </p:cNvPr>
            <p:cNvSpPr txBox="1"/>
            <p:nvPr/>
          </p:nvSpPr>
          <p:spPr>
            <a:xfrm flipH="1">
              <a:off x="5056594" y="1594718"/>
              <a:ext cx="424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t3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8442858-2A42-D2DC-57CB-CF38B340543C}"/>
                </a:ext>
              </a:extLst>
            </p:cNvPr>
            <p:cNvSpPr txBox="1"/>
            <p:nvPr/>
          </p:nvSpPr>
          <p:spPr>
            <a:xfrm flipH="1">
              <a:off x="1567137" y="4123060"/>
              <a:ext cx="773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指令</a:t>
              </a:r>
              <a:r>
                <a:rPr lang="en-US" altLang="zh-CN" dirty="0"/>
                <a:t>3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A4BDABC-27F5-A4CA-D9E5-95EB478DED34}"/>
              </a:ext>
            </a:extLst>
          </p:cNvPr>
          <p:cNvGrpSpPr/>
          <p:nvPr/>
        </p:nvGrpSpPr>
        <p:grpSpPr>
          <a:xfrm>
            <a:off x="1567137" y="2051920"/>
            <a:ext cx="5119476" cy="4082025"/>
            <a:chOff x="1567137" y="1594718"/>
            <a:chExt cx="5119476" cy="408202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87DBC7C-F280-6D8B-D0B1-0BA1016DF62C}"/>
                </a:ext>
              </a:extLst>
            </p:cNvPr>
            <p:cNvSpPr/>
            <p:nvPr/>
          </p:nvSpPr>
          <p:spPr>
            <a:xfrm>
              <a:off x="5739560" y="2056966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回写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Write-Back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85EEE1E-DAB6-EFAD-B670-11DA2A0EEC77}"/>
                </a:ext>
              </a:extLst>
            </p:cNvPr>
            <p:cNvSpPr/>
            <p:nvPr/>
          </p:nvSpPr>
          <p:spPr>
            <a:xfrm>
              <a:off x="5739560" y="2982251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执行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Execute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AE39A07-D73D-A63B-51AF-640A781330A7}"/>
                </a:ext>
              </a:extLst>
            </p:cNvPr>
            <p:cNvSpPr/>
            <p:nvPr/>
          </p:nvSpPr>
          <p:spPr>
            <a:xfrm>
              <a:off x="5733668" y="3929308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译码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Decode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FFB52BE-A689-80F0-5CC5-EF3B64A5BE98}"/>
                </a:ext>
              </a:extLst>
            </p:cNvPr>
            <p:cNvSpPr/>
            <p:nvPr/>
          </p:nvSpPr>
          <p:spPr>
            <a:xfrm>
              <a:off x="5745224" y="4876363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取指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Fetch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DFEEDF0-EED0-8734-3FC7-C9A822B7A50F}"/>
                </a:ext>
              </a:extLst>
            </p:cNvPr>
            <p:cNvSpPr txBox="1"/>
            <p:nvPr/>
          </p:nvSpPr>
          <p:spPr>
            <a:xfrm flipH="1">
              <a:off x="5992091" y="1594718"/>
              <a:ext cx="424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t4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0FB1D25-F882-091A-2D4A-22E8B4D550D4}"/>
                </a:ext>
              </a:extLst>
            </p:cNvPr>
            <p:cNvSpPr txBox="1"/>
            <p:nvPr/>
          </p:nvSpPr>
          <p:spPr>
            <a:xfrm flipH="1">
              <a:off x="1567137" y="4907221"/>
              <a:ext cx="773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指令</a:t>
              </a:r>
              <a:r>
                <a:rPr lang="en-US" altLang="zh-CN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76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CPU</a:t>
            </a:r>
            <a:r>
              <a:rPr lang="zh-CN" altLang="en-US" sz="3600" dirty="0"/>
              <a:t>指令流水线：冒险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13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3957E0C8-2293-90E3-AD9A-361173E9BF30}"/>
              </a:ext>
            </a:extLst>
          </p:cNvPr>
          <p:cNvSpPr/>
          <p:nvPr/>
        </p:nvSpPr>
        <p:spPr>
          <a:xfrm>
            <a:off x="7807172" y="2176713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回写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Write-Back</a:t>
            </a:r>
            <a:endParaRPr lang="en-US" sz="1400" dirty="0">
              <a:latin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229DE4-7481-9340-678C-0B5138776115}"/>
              </a:ext>
            </a:extLst>
          </p:cNvPr>
          <p:cNvSpPr/>
          <p:nvPr/>
        </p:nvSpPr>
        <p:spPr>
          <a:xfrm>
            <a:off x="4059292" y="1251428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取指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Fetch</a:t>
            </a:r>
            <a:endParaRPr lang="en-US" sz="1400" dirty="0"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3A7B865-1F97-0988-3058-13EA394DA6D0}"/>
              </a:ext>
            </a:extLst>
          </p:cNvPr>
          <p:cNvSpPr txBox="1"/>
          <p:nvPr/>
        </p:nvSpPr>
        <p:spPr>
          <a:xfrm flipH="1">
            <a:off x="4317715" y="789180"/>
            <a:ext cx="42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74E026D-80FC-1969-09A9-EE81A2E96502}"/>
              </a:ext>
            </a:extLst>
          </p:cNvPr>
          <p:cNvSpPr/>
          <p:nvPr/>
        </p:nvSpPr>
        <p:spPr>
          <a:xfrm>
            <a:off x="4994789" y="1251428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译码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Decode</a:t>
            </a:r>
            <a:endParaRPr lang="en-US" sz="1400" dirty="0"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B1C6FD9-D8BC-E90C-DC5C-DE19ABAB02F3}"/>
              </a:ext>
            </a:extLst>
          </p:cNvPr>
          <p:cNvSpPr/>
          <p:nvPr/>
        </p:nvSpPr>
        <p:spPr>
          <a:xfrm>
            <a:off x="4994789" y="2176713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取指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Fetch</a:t>
            </a:r>
            <a:endParaRPr lang="en-US" sz="1400" dirty="0">
              <a:latin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0A6820C-98FD-9660-808D-B6A163D43340}"/>
              </a:ext>
            </a:extLst>
          </p:cNvPr>
          <p:cNvSpPr txBox="1"/>
          <p:nvPr/>
        </p:nvSpPr>
        <p:spPr>
          <a:xfrm flipH="1">
            <a:off x="5253212" y="789180"/>
            <a:ext cx="42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E7F7F04-6C21-2CFB-C236-5E170BB53C45}"/>
              </a:ext>
            </a:extLst>
          </p:cNvPr>
          <p:cNvSpPr/>
          <p:nvPr/>
        </p:nvSpPr>
        <p:spPr>
          <a:xfrm>
            <a:off x="5936178" y="1251428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执行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Execute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AD4F35F-22CD-1AFB-9427-04292DE7204F}"/>
              </a:ext>
            </a:extLst>
          </p:cNvPr>
          <p:cNvSpPr/>
          <p:nvPr/>
        </p:nvSpPr>
        <p:spPr>
          <a:xfrm>
            <a:off x="5930286" y="2176713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译码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Decode</a:t>
            </a:r>
            <a:endParaRPr lang="en-US" sz="1400" dirty="0">
              <a:latin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E8DDBAF-D6E1-9C6E-79FA-F0C5B25A3BE5}"/>
              </a:ext>
            </a:extLst>
          </p:cNvPr>
          <p:cNvSpPr txBox="1"/>
          <p:nvPr/>
        </p:nvSpPr>
        <p:spPr>
          <a:xfrm flipH="1">
            <a:off x="6188709" y="789180"/>
            <a:ext cx="42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t3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7DBC7C-F280-6D8B-D0B1-0BA1016DF62C}"/>
              </a:ext>
            </a:extLst>
          </p:cNvPr>
          <p:cNvSpPr/>
          <p:nvPr/>
        </p:nvSpPr>
        <p:spPr>
          <a:xfrm>
            <a:off x="6871675" y="1251428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回写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Write-Back</a:t>
            </a:r>
            <a:endParaRPr lang="en-US" sz="1400" dirty="0">
              <a:latin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85EEE1E-DAB6-EFAD-B670-11DA2A0EEC77}"/>
              </a:ext>
            </a:extLst>
          </p:cNvPr>
          <p:cNvSpPr/>
          <p:nvPr/>
        </p:nvSpPr>
        <p:spPr>
          <a:xfrm>
            <a:off x="6871675" y="2176713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执行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Execute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DFEEDF0-EED0-8734-3FC7-C9A822B7A50F}"/>
              </a:ext>
            </a:extLst>
          </p:cNvPr>
          <p:cNvSpPr txBox="1"/>
          <p:nvPr/>
        </p:nvSpPr>
        <p:spPr>
          <a:xfrm flipH="1">
            <a:off x="7124206" y="789180"/>
            <a:ext cx="42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t4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E4F839A-3861-93EE-D05B-B3A372F2220E}"/>
              </a:ext>
            </a:extLst>
          </p:cNvPr>
          <p:cNvSpPr txBox="1"/>
          <p:nvPr/>
        </p:nvSpPr>
        <p:spPr>
          <a:xfrm>
            <a:off x="64122" y="1415301"/>
            <a:ext cx="4056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dirty="0">
                <a:solidFill>
                  <a:srgbClr val="4864AA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864AA"/>
                </a:solidFill>
                <a:latin typeface="Consolas" panose="020B0609020204030204" pitchFamily="49" charset="0"/>
              </a:rPr>
              <a:t>edx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33F8886-A1ED-D330-6834-DB6E2610F1D5}"/>
              </a:ext>
            </a:extLst>
          </p:cNvPr>
          <p:cNvSpPr txBox="1"/>
          <p:nvPr/>
        </p:nvSpPr>
        <p:spPr>
          <a:xfrm>
            <a:off x="64122" y="2438796"/>
            <a:ext cx="4137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069CF21-5342-02CB-0A5C-50F007E1B46D}"/>
              </a:ext>
            </a:extLst>
          </p:cNvPr>
          <p:cNvSpPr txBox="1"/>
          <p:nvPr/>
        </p:nvSpPr>
        <p:spPr>
          <a:xfrm flipH="1">
            <a:off x="8065595" y="789180"/>
            <a:ext cx="42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t5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8A35012-EFD1-3578-1EB4-90FE33F013EA}"/>
              </a:ext>
            </a:extLst>
          </p:cNvPr>
          <p:cNvGrpSpPr/>
          <p:nvPr/>
        </p:nvGrpSpPr>
        <p:grpSpPr>
          <a:xfrm>
            <a:off x="6773019" y="1206132"/>
            <a:ext cx="5097670" cy="1848354"/>
            <a:chOff x="7643550" y="2743200"/>
            <a:chExt cx="5097670" cy="184835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83CFDBA-FF86-1B82-B5CE-1962102442DE}"/>
                </a:ext>
              </a:extLst>
            </p:cNvPr>
            <p:cNvSpPr txBox="1"/>
            <p:nvPr/>
          </p:nvSpPr>
          <p:spPr>
            <a:xfrm flipH="1">
              <a:off x="8860190" y="2887799"/>
              <a:ext cx="38810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执行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add</a:t>
              </a:r>
              <a:r>
                <a:rPr lang="zh-CN" altLang="en-US" dirty="0"/>
                <a:t>的时候，</a:t>
              </a:r>
              <a:endParaRPr lang="en-US" altLang="zh-CN" dirty="0"/>
            </a:p>
            <a:p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DWORD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PTR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[</a:t>
              </a:r>
              <a:r>
                <a:rPr lang="en-US" dirty="0">
                  <a:solidFill>
                    <a:srgbClr val="4864AA"/>
                  </a:solidFill>
                  <a:latin typeface="Consolas" panose="020B0609020204030204" pitchFamily="49" charset="0"/>
                </a:rPr>
                <a:t>rbp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-</a:t>
              </a:r>
              <a:r>
                <a:rPr lang="en-US" dirty="0">
                  <a:solidFill>
                    <a:srgbClr val="098658"/>
                  </a:solidFill>
                  <a:latin typeface="Consolas" panose="020B0609020204030204" pitchFamily="49" charset="0"/>
                </a:rPr>
                <a:t>4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]</a:t>
              </a:r>
              <a:r>
                <a:rPr lang="zh-CN" altLang="en-US" dirty="0"/>
                <a:t>可能还没写完</a:t>
              </a:r>
              <a:endParaRPr lang="en-US" altLang="zh-CN" dirty="0">
                <a:solidFill>
                  <a:srgbClr val="FF0000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9687E6F-6751-107F-58C1-C9B5E979560F}"/>
                </a:ext>
              </a:extLst>
            </p:cNvPr>
            <p:cNvSpPr/>
            <p:nvPr/>
          </p:nvSpPr>
          <p:spPr>
            <a:xfrm>
              <a:off x="7643550" y="2743200"/>
              <a:ext cx="1104859" cy="1848354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3C425C01-ECA4-0C5F-90EC-F9A3BBED907E}"/>
              </a:ext>
            </a:extLst>
          </p:cNvPr>
          <p:cNvSpPr txBox="1"/>
          <p:nvPr/>
        </p:nvSpPr>
        <p:spPr>
          <a:xfrm flipH="1">
            <a:off x="1044254" y="3959921"/>
            <a:ext cx="8289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指令间的相关可能回导致流水线停顿或“打嗝”，降低效率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可以通过插入“无操作”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nop</a:t>
            </a:r>
            <a:r>
              <a:rPr lang="zh-CN" altLang="en-US" dirty="0"/>
              <a:t>或其它方法解决（硬件自己解决）</a:t>
            </a:r>
            <a:endParaRPr lang="en-US" altLang="zh-CN" dirty="0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4AE60BAA-A7C0-7BBF-EC8F-4AC42281522B}"/>
              </a:ext>
            </a:extLst>
          </p:cNvPr>
          <p:cNvSpPr/>
          <p:nvPr/>
        </p:nvSpPr>
        <p:spPr>
          <a:xfrm>
            <a:off x="43715" y="766824"/>
            <a:ext cx="11826973" cy="248869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3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CPU</a:t>
            </a:r>
            <a:r>
              <a:rPr lang="zh-CN" altLang="en-US" sz="3600" dirty="0"/>
              <a:t>指令流水线：冒险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14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92E02EFC-7ECC-3E65-1DB6-A5F082AE4D91}"/>
              </a:ext>
            </a:extLst>
          </p:cNvPr>
          <p:cNvSpPr/>
          <p:nvPr/>
        </p:nvSpPr>
        <p:spPr>
          <a:xfrm>
            <a:off x="8747512" y="3305400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回写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Write-Back</a:t>
            </a:r>
            <a:endParaRPr lang="en-US" sz="1400" dirty="0">
              <a:latin typeface="+mn-ea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F8D15F8-DE04-CEE9-6AD3-D8D7C8AD2D83}"/>
              </a:ext>
            </a:extLst>
          </p:cNvPr>
          <p:cNvSpPr/>
          <p:nvPr/>
        </p:nvSpPr>
        <p:spPr>
          <a:xfrm>
            <a:off x="4059292" y="1251428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取指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Fetch</a:t>
            </a:r>
            <a:endParaRPr lang="en-US" sz="1400" dirty="0">
              <a:latin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6C22336-B769-1FA8-7E2E-0ADAE3CC828D}"/>
              </a:ext>
            </a:extLst>
          </p:cNvPr>
          <p:cNvSpPr txBox="1"/>
          <p:nvPr/>
        </p:nvSpPr>
        <p:spPr>
          <a:xfrm flipH="1">
            <a:off x="4317715" y="789180"/>
            <a:ext cx="42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025E0DD-A045-1E7B-1836-E4508C5BBF95}"/>
              </a:ext>
            </a:extLst>
          </p:cNvPr>
          <p:cNvSpPr/>
          <p:nvPr/>
        </p:nvSpPr>
        <p:spPr>
          <a:xfrm>
            <a:off x="4994789" y="1251428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译码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Decode</a:t>
            </a:r>
            <a:endParaRPr lang="en-US" sz="1400" dirty="0">
              <a:latin typeface="+mn-ea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32E526A-0B77-F4E1-3883-89D6790CA1E9}"/>
              </a:ext>
            </a:extLst>
          </p:cNvPr>
          <p:cNvSpPr/>
          <p:nvPr/>
        </p:nvSpPr>
        <p:spPr>
          <a:xfrm>
            <a:off x="5935129" y="3305400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取指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Fetch</a:t>
            </a:r>
            <a:endParaRPr lang="en-US" sz="1400" dirty="0">
              <a:latin typeface="+mn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557F64A-3050-217F-499A-A0F9C7630219}"/>
              </a:ext>
            </a:extLst>
          </p:cNvPr>
          <p:cNvSpPr txBox="1"/>
          <p:nvPr/>
        </p:nvSpPr>
        <p:spPr>
          <a:xfrm flipH="1">
            <a:off x="5253212" y="789180"/>
            <a:ext cx="42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CEAFD87-E62C-17F8-12C0-B96743DD472C}"/>
              </a:ext>
            </a:extLst>
          </p:cNvPr>
          <p:cNvSpPr/>
          <p:nvPr/>
        </p:nvSpPr>
        <p:spPr>
          <a:xfrm>
            <a:off x="5936178" y="1251428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执行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Execute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3B2C74D-E51F-862F-6BD0-9479F81F08EF}"/>
              </a:ext>
            </a:extLst>
          </p:cNvPr>
          <p:cNvSpPr/>
          <p:nvPr/>
        </p:nvSpPr>
        <p:spPr>
          <a:xfrm>
            <a:off x="6870626" y="3305400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译码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Decode</a:t>
            </a:r>
            <a:endParaRPr lang="en-US" sz="1400" dirty="0">
              <a:latin typeface="+mn-ea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2BEBFCF-FDA2-BFE7-225B-F31702CA124E}"/>
              </a:ext>
            </a:extLst>
          </p:cNvPr>
          <p:cNvSpPr txBox="1"/>
          <p:nvPr/>
        </p:nvSpPr>
        <p:spPr>
          <a:xfrm flipH="1">
            <a:off x="6188709" y="789180"/>
            <a:ext cx="42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t3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3B919D0-BBDD-9370-8656-3E5EEC552ED4}"/>
              </a:ext>
            </a:extLst>
          </p:cNvPr>
          <p:cNvSpPr/>
          <p:nvPr/>
        </p:nvSpPr>
        <p:spPr>
          <a:xfrm>
            <a:off x="6871675" y="1251428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回写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Write-Back</a:t>
            </a:r>
            <a:endParaRPr lang="en-US" sz="1400" dirty="0">
              <a:latin typeface="+mn-ea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5A70074-7EF6-D73B-D9FA-019C94D6CF71}"/>
              </a:ext>
            </a:extLst>
          </p:cNvPr>
          <p:cNvSpPr/>
          <p:nvPr/>
        </p:nvSpPr>
        <p:spPr>
          <a:xfrm>
            <a:off x="7812015" y="3305400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执行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Execute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F9029F5-9808-CCCE-11B7-D777A727636B}"/>
              </a:ext>
            </a:extLst>
          </p:cNvPr>
          <p:cNvSpPr txBox="1"/>
          <p:nvPr/>
        </p:nvSpPr>
        <p:spPr>
          <a:xfrm flipH="1">
            <a:off x="7124206" y="789180"/>
            <a:ext cx="42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t4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E5FAA7D-410C-EBE2-72EF-8AF5BD496FBA}"/>
              </a:ext>
            </a:extLst>
          </p:cNvPr>
          <p:cNvSpPr txBox="1"/>
          <p:nvPr/>
        </p:nvSpPr>
        <p:spPr>
          <a:xfrm>
            <a:off x="64122" y="1415301"/>
            <a:ext cx="4056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dirty="0">
                <a:solidFill>
                  <a:srgbClr val="4864AA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864AA"/>
                </a:solidFill>
                <a:latin typeface="Consolas" panose="020B0609020204030204" pitchFamily="49" charset="0"/>
              </a:rPr>
              <a:t>edx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D7CF28B-E566-462E-AAEC-43F71E2EC9ED}"/>
              </a:ext>
            </a:extLst>
          </p:cNvPr>
          <p:cNvSpPr txBox="1"/>
          <p:nvPr/>
        </p:nvSpPr>
        <p:spPr>
          <a:xfrm>
            <a:off x="64122" y="3567483"/>
            <a:ext cx="4137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94AD1F0-113C-9ED2-3169-5002EEEAC3D1}"/>
              </a:ext>
            </a:extLst>
          </p:cNvPr>
          <p:cNvSpPr txBox="1"/>
          <p:nvPr/>
        </p:nvSpPr>
        <p:spPr>
          <a:xfrm flipH="1">
            <a:off x="8065595" y="789180"/>
            <a:ext cx="42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t5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DC8E1846-59C3-E962-76A6-63D00F5C5D7D}"/>
              </a:ext>
            </a:extLst>
          </p:cNvPr>
          <p:cNvGrpSpPr/>
          <p:nvPr/>
        </p:nvGrpSpPr>
        <p:grpSpPr>
          <a:xfrm>
            <a:off x="7312721" y="1129587"/>
            <a:ext cx="4988465" cy="3096440"/>
            <a:chOff x="8183252" y="2666655"/>
            <a:chExt cx="4988465" cy="3096440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B72F853C-703F-E1B4-BB33-C6625EB41E95}"/>
                </a:ext>
              </a:extLst>
            </p:cNvPr>
            <p:cNvSpPr txBox="1"/>
            <p:nvPr/>
          </p:nvSpPr>
          <p:spPr>
            <a:xfrm flipH="1">
              <a:off x="9290687" y="2942545"/>
              <a:ext cx="3881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两者错开，不再冲突</a:t>
              </a:r>
              <a:endParaRPr lang="en-US" altLang="zh-CN" dirty="0">
                <a:solidFill>
                  <a:srgbClr val="FF0000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80FF433-6C91-7DEE-B0DE-181594000B41}"/>
                </a:ext>
              </a:extLst>
            </p:cNvPr>
            <p:cNvSpPr/>
            <p:nvPr/>
          </p:nvSpPr>
          <p:spPr>
            <a:xfrm rot="20568110">
              <a:off x="8183252" y="2666655"/>
              <a:ext cx="1104859" cy="3096440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653FE505-F39F-2754-C8BD-16628C2D6E0C}"/>
              </a:ext>
            </a:extLst>
          </p:cNvPr>
          <p:cNvSpPr/>
          <p:nvPr/>
        </p:nvSpPr>
        <p:spPr>
          <a:xfrm>
            <a:off x="43715" y="766824"/>
            <a:ext cx="11826973" cy="350686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85EFB9A4-27E9-4625-5319-0CDE3E87174B}"/>
              </a:ext>
            </a:extLst>
          </p:cNvPr>
          <p:cNvSpPr/>
          <p:nvPr/>
        </p:nvSpPr>
        <p:spPr>
          <a:xfrm>
            <a:off x="7807172" y="2254106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回写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Write-Back</a:t>
            </a:r>
            <a:endParaRPr lang="en-US" sz="1400" dirty="0">
              <a:latin typeface="+mn-ea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471BE82-809E-2723-5F99-C72A23B844AA}"/>
              </a:ext>
            </a:extLst>
          </p:cNvPr>
          <p:cNvSpPr/>
          <p:nvPr/>
        </p:nvSpPr>
        <p:spPr>
          <a:xfrm>
            <a:off x="4994789" y="2254106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取指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Fetch</a:t>
            </a:r>
            <a:endParaRPr lang="en-US" sz="1400" dirty="0">
              <a:latin typeface="+mn-ea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82D3107-507E-5825-A8B5-C5F9089DA24E}"/>
              </a:ext>
            </a:extLst>
          </p:cNvPr>
          <p:cNvSpPr/>
          <p:nvPr/>
        </p:nvSpPr>
        <p:spPr>
          <a:xfrm>
            <a:off x="5930286" y="2254106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译码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Decode</a:t>
            </a:r>
            <a:endParaRPr lang="en-US" sz="1400" dirty="0">
              <a:latin typeface="+mn-ea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60E5D5F2-26E5-FA49-84AF-827D18650582}"/>
              </a:ext>
            </a:extLst>
          </p:cNvPr>
          <p:cNvSpPr/>
          <p:nvPr/>
        </p:nvSpPr>
        <p:spPr>
          <a:xfrm>
            <a:off x="6871675" y="2254106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执行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Execute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BEC3DD0-07BA-059D-4D5C-F034C477B8A2}"/>
              </a:ext>
            </a:extLst>
          </p:cNvPr>
          <p:cNvSpPr txBox="1"/>
          <p:nvPr/>
        </p:nvSpPr>
        <p:spPr>
          <a:xfrm>
            <a:off x="64122" y="2516189"/>
            <a:ext cx="4137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03C1125-E1AD-21D7-6F28-A2628DDEEE31}"/>
              </a:ext>
            </a:extLst>
          </p:cNvPr>
          <p:cNvSpPr txBox="1"/>
          <p:nvPr/>
        </p:nvSpPr>
        <p:spPr>
          <a:xfrm flipH="1">
            <a:off x="1320965" y="4907615"/>
            <a:ext cx="828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在程序编写中，尽量避免流水线断掉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4631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指令级并行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15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BA12101B-4929-397A-E665-857DF8E305EE}"/>
              </a:ext>
            </a:extLst>
          </p:cNvPr>
          <p:cNvSpPr txBox="1"/>
          <p:nvPr/>
        </p:nvSpPr>
        <p:spPr>
          <a:xfrm flipH="1">
            <a:off x="194502" y="843677"/>
            <a:ext cx="11693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指令级并行 </a:t>
            </a:r>
            <a:r>
              <a:rPr lang="en-US" altLang="zh-CN" dirty="0"/>
              <a:t>(Instruction-Level Parallelism)</a:t>
            </a:r>
            <a:r>
              <a:rPr lang="zh-CN" altLang="en-US" dirty="0"/>
              <a:t>：利用流水线，可以使</a:t>
            </a:r>
            <a:r>
              <a:rPr lang="zh-CN" altLang="en-US" dirty="0">
                <a:solidFill>
                  <a:srgbClr val="FF0000"/>
                </a:solidFill>
              </a:rPr>
              <a:t>无关的指令</a:t>
            </a:r>
            <a:r>
              <a:rPr lang="zh-CN" altLang="en-US" dirty="0"/>
              <a:t>同时进行，使指令流水线源源不断不会“打嗝”</a:t>
            </a:r>
            <a:r>
              <a:rPr lang="en-US" altLang="zh-CN" dirty="0"/>
              <a:t> </a:t>
            </a:r>
            <a:r>
              <a:rPr lang="zh-CN" altLang="en-US" dirty="0"/>
              <a:t>且并行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如：超标量（</a:t>
            </a:r>
            <a:r>
              <a:rPr lang="en-US" altLang="zh-CN" dirty="0"/>
              <a:t>superscalar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C687B97-100E-F50B-4019-86E943CB3383}"/>
              </a:ext>
            </a:extLst>
          </p:cNvPr>
          <p:cNvGrpSpPr/>
          <p:nvPr/>
        </p:nvGrpSpPr>
        <p:grpSpPr>
          <a:xfrm>
            <a:off x="4746476" y="1373328"/>
            <a:ext cx="6725678" cy="5352469"/>
            <a:chOff x="3851532" y="1405754"/>
            <a:chExt cx="6725678" cy="5352469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7A1D1CDE-E57B-B0FB-3383-7E8DD67FF0EC}"/>
                </a:ext>
              </a:extLst>
            </p:cNvPr>
            <p:cNvSpPr/>
            <p:nvPr/>
          </p:nvSpPr>
          <p:spPr>
            <a:xfrm>
              <a:off x="8047121" y="3281609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回写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Write-Back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5C16F31-C8FA-C09D-D622-BFC4A0210F01}"/>
                </a:ext>
              </a:extLst>
            </p:cNvPr>
            <p:cNvSpPr/>
            <p:nvPr/>
          </p:nvSpPr>
          <p:spPr>
            <a:xfrm>
              <a:off x="8053013" y="5012413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执行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Execute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52C5538-3D72-3ADA-A5E9-07B750F9185A}"/>
                </a:ext>
              </a:extLst>
            </p:cNvPr>
            <p:cNvSpPr/>
            <p:nvPr/>
          </p:nvSpPr>
          <p:spPr>
            <a:xfrm>
              <a:off x="8988510" y="5012413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回写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Write-Back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8BD7D6-3926-18CF-EDF9-A4F4B02E63D6}"/>
                </a:ext>
              </a:extLst>
            </p:cNvPr>
            <p:cNvSpPr/>
            <p:nvPr/>
          </p:nvSpPr>
          <p:spPr>
            <a:xfrm>
              <a:off x="4299241" y="1575683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取指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Fetch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E8B6FA6-5543-D085-D9D4-B4954B4E881B}"/>
                </a:ext>
              </a:extLst>
            </p:cNvPr>
            <p:cNvSpPr/>
            <p:nvPr/>
          </p:nvSpPr>
          <p:spPr>
            <a:xfrm>
              <a:off x="5234738" y="1575683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译码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Decode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E26EABD-51B0-630A-8465-17555145368A}"/>
                </a:ext>
              </a:extLst>
            </p:cNvPr>
            <p:cNvSpPr/>
            <p:nvPr/>
          </p:nvSpPr>
          <p:spPr>
            <a:xfrm>
              <a:off x="5234738" y="3281609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取指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Fetch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EAEB499-9DFA-39F0-E8C2-9F08995DE92A}"/>
                </a:ext>
              </a:extLst>
            </p:cNvPr>
            <p:cNvSpPr/>
            <p:nvPr/>
          </p:nvSpPr>
          <p:spPr>
            <a:xfrm>
              <a:off x="6176127" y="1575683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执行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Execute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054505A-F909-B5EC-9FD6-21AE554B293B}"/>
                </a:ext>
              </a:extLst>
            </p:cNvPr>
            <p:cNvSpPr/>
            <p:nvPr/>
          </p:nvSpPr>
          <p:spPr>
            <a:xfrm>
              <a:off x="6170235" y="3281609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译码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Decode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6E8D3D5-3E26-2B81-9ABD-ED36A80B0238}"/>
                </a:ext>
              </a:extLst>
            </p:cNvPr>
            <p:cNvSpPr/>
            <p:nvPr/>
          </p:nvSpPr>
          <p:spPr>
            <a:xfrm>
              <a:off x="6176127" y="5012413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取指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Fetch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D29FD85-BCD5-174F-704D-4649923915CA}"/>
                </a:ext>
              </a:extLst>
            </p:cNvPr>
            <p:cNvSpPr/>
            <p:nvPr/>
          </p:nvSpPr>
          <p:spPr>
            <a:xfrm>
              <a:off x="7111624" y="1575683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回写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Write-Back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3D8A5C6-F70C-D9F3-85E5-2B271F90C5BC}"/>
                </a:ext>
              </a:extLst>
            </p:cNvPr>
            <p:cNvSpPr/>
            <p:nvPr/>
          </p:nvSpPr>
          <p:spPr>
            <a:xfrm>
              <a:off x="7111624" y="3281609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执行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Execute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62999B3-4046-12DF-03F8-50EEDA0B91B5}"/>
                </a:ext>
              </a:extLst>
            </p:cNvPr>
            <p:cNvSpPr/>
            <p:nvPr/>
          </p:nvSpPr>
          <p:spPr>
            <a:xfrm>
              <a:off x="7111624" y="5012413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译码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Decode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297EE7F-CD20-F638-2147-975211B084C6}"/>
                </a:ext>
              </a:extLst>
            </p:cNvPr>
            <p:cNvSpPr/>
            <p:nvPr/>
          </p:nvSpPr>
          <p:spPr>
            <a:xfrm>
              <a:off x="4299241" y="2375822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取指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Fetch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6BAB0A0-DA29-3FDD-D974-0CEF7EE26129}"/>
                </a:ext>
              </a:extLst>
            </p:cNvPr>
            <p:cNvSpPr/>
            <p:nvPr/>
          </p:nvSpPr>
          <p:spPr>
            <a:xfrm>
              <a:off x="5234738" y="2375822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译码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Decode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E2684B5C-218D-4C8A-9CE9-6716B200FB9B}"/>
                </a:ext>
              </a:extLst>
            </p:cNvPr>
            <p:cNvSpPr/>
            <p:nvPr/>
          </p:nvSpPr>
          <p:spPr>
            <a:xfrm>
              <a:off x="6176127" y="2375822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执行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Execute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417BC71-6223-0EAE-6C10-A481A46E4B61}"/>
                </a:ext>
              </a:extLst>
            </p:cNvPr>
            <p:cNvSpPr/>
            <p:nvPr/>
          </p:nvSpPr>
          <p:spPr>
            <a:xfrm>
              <a:off x="7111624" y="2375822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回写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Write-Back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4096594-31B7-33CE-9898-9975FFA04ABA}"/>
                </a:ext>
              </a:extLst>
            </p:cNvPr>
            <p:cNvSpPr/>
            <p:nvPr/>
          </p:nvSpPr>
          <p:spPr>
            <a:xfrm>
              <a:off x="8047121" y="4081989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回写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Write-Back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E8A3F7A-65B2-5490-475A-BDB4B7833B77}"/>
                </a:ext>
              </a:extLst>
            </p:cNvPr>
            <p:cNvSpPr/>
            <p:nvPr/>
          </p:nvSpPr>
          <p:spPr>
            <a:xfrm>
              <a:off x="8053013" y="5812793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执行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Execute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A17A18EB-1883-D29E-10A5-769D3541634D}"/>
                </a:ext>
              </a:extLst>
            </p:cNvPr>
            <p:cNvSpPr/>
            <p:nvPr/>
          </p:nvSpPr>
          <p:spPr>
            <a:xfrm>
              <a:off x="8988510" y="5812793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回写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Write-Back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E62288A-CA05-F3C4-AA8A-6FECD4744D87}"/>
                </a:ext>
              </a:extLst>
            </p:cNvPr>
            <p:cNvSpPr/>
            <p:nvPr/>
          </p:nvSpPr>
          <p:spPr>
            <a:xfrm>
              <a:off x="5234738" y="4081989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取指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Fetch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76730DE-751D-7EF0-2AD8-403C226D6EC8}"/>
                </a:ext>
              </a:extLst>
            </p:cNvPr>
            <p:cNvSpPr/>
            <p:nvPr/>
          </p:nvSpPr>
          <p:spPr>
            <a:xfrm>
              <a:off x="6170235" y="4081989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译码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Decode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D30ACC1-3BD4-1D74-E591-DE6333600864}"/>
                </a:ext>
              </a:extLst>
            </p:cNvPr>
            <p:cNvSpPr/>
            <p:nvPr/>
          </p:nvSpPr>
          <p:spPr>
            <a:xfrm>
              <a:off x="6176127" y="5812793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取指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Fetch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917D635-A81E-8634-3F29-E4FF5C84FD44}"/>
                </a:ext>
              </a:extLst>
            </p:cNvPr>
            <p:cNvSpPr/>
            <p:nvPr/>
          </p:nvSpPr>
          <p:spPr>
            <a:xfrm>
              <a:off x="7111624" y="4081989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执行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Execute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6EE94AC-1AAE-DDA8-B6D1-137227713849}"/>
                </a:ext>
              </a:extLst>
            </p:cNvPr>
            <p:cNvSpPr/>
            <p:nvPr/>
          </p:nvSpPr>
          <p:spPr>
            <a:xfrm>
              <a:off x="7111624" y="5812793"/>
              <a:ext cx="941389" cy="8003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译码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Decode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E163E8F6-88E0-E909-0A67-7D6286D84E7B}"/>
                </a:ext>
              </a:extLst>
            </p:cNvPr>
            <p:cNvSpPr/>
            <p:nvPr/>
          </p:nvSpPr>
          <p:spPr>
            <a:xfrm>
              <a:off x="3851532" y="1405754"/>
              <a:ext cx="6725678" cy="5352469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4E4FE482-94D4-1BA9-4A91-C20D93E6AF4E}"/>
              </a:ext>
            </a:extLst>
          </p:cNvPr>
          <p:cNvSpPr txBox="1"/>
          <p:nvPr/>
        </p:nvSpPr>
        <p:spPr>
          <a:xfrm flipH="1">
            <a:off x="393452" y="2425468"/>
            <a:ext cx="4147527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C++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The following two lines are independent, so they can occupy two pipelines simultaneously.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= b+c;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 = b+f;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6A78078-2E89-A400-C382-A7073AE99E27}"/>
              </a:ext>
            </a:extLst>
          </p:cNvPr>
          <p:cNvSpPr txBox="1"/>
          <p:nvPr/>
        </p:nvSpPr>
        <p:spPr>
          <a:xfrm flipH="1">
            <a:off x="393452" y="4617039"/>
            <a:ext cx="4147529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C++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The second line depends on the first one, so it must wait until the first one finishes!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= b+c;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 = b+a;</a:t>
            </a:r>
          </a:p>
        </p:txBody>
      </p:sp>
    </p:spTree>
    <p:extLst>
      <p:ext uri="{BB962C8B-B14F-4D97-AF65-F5344CB8AC3E}">
        <p14:creationId xmlns:p14="http://schemas.microsoft.com/office/powerpoint/2010/main" val="88765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分支指令：容易断掉流水线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16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F822F201-0DF0-958C-7714-DBAC53E89DA8}"/>
              </a:ext>
            </a:extLst>
          </p:cNvPr>
          <p:cNvSpPr txBox="1"/>
          <p:nvPr/>
        </p:nvSpPr>
        <p:spPr>
          <a:xfrm flipH="1">
            <a:off x="392617" y="749000"/>
            <a:ext cx="1381755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C++</a:t>
            </a:r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(a&gt;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a+=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a-=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2CFDB9-E008-0B08-393F-91FEF28F436B}"/>
              </a:ext>
            </a:extLst>
          </p:cNvPr>
          <p:cNvSpPr txBox="1"/>
          <p:nvPr/>
        </p:nvSpPr>
        <p:spPr>
          <a:xfrm flipH="1">
            <a:off x="2036357" y="749000"/>
            <a:ext cx="5039358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Assemble</a:t>
            </a:r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.L2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jmp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.L3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.L2: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.L3: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A12101B-4929-397A-E665-857DF8E305EE}"/>
              </a:ext>
            </a:extLst>
          </p:cNvPr>
          <p:cNvSpPr txBox="1"/>
          <p:nvPr/>
        </p:nvSpPr>
        <p:spPr>
          <a:xfrm flipH="1">
            <a:off x="7259332" y="764738"/>
            <a:ext cx="41481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流水线在同时执行这四条指令；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但如果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a&gt;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zh-CN" altLang="en-US" dirty="0"/>
              <a:t>不满足，则</a:t>
            </a:r>
            <a:br>
              <a:rPr lang="en-US" altLang="zh-CN" dirty="0"/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</a:br>
            <a:r>
              <a:rPr lang="zh-CN" altLang="en-US" dirty="0"/>
              <a:t>（对应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a+=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zh-CN" altLang="en-US" dirty="0"/>
              <a:t>）作废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98658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这条指令只能丢弃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一条流水线被废弃，大大降低效率</a:t>
            </a:r>
            <a:endParaRPr lang="en-US" altLang="zh-CN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8B8E629-D0F9-5252-8EB4-1CBF674C4B43}"/>
              </a:ext>
            </a:extLst>
          </p:cNvPr>
          <p:cNvSpPr/>
          <p:nvPr/>
        </p:nvSpPr>
        <p:spPr>
          <a:xfrm>
            <a:off x="2775518" y="1080980"/>
            <a:ext cx="4223992" cy="117972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1E8D6E0-FD11-0327-357A-9F0DFACD939F}"/>
              </a:ext>
            </a:extLst>
          </p:cNvPr>
          <p:cNvSpPr/>
          <p:nvPr/>
        </p:nvSpPr>
        <p:spPr>
          <a:xfrm>
            <a:off x="8275258" y="5771581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执行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Execute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43162E-5903-7D20-EC99-070E24B58D5B}"/>
              </a:ext>
            </a:extLst>
          </p:cNvPr>
          <p:cNvSpPr/>
          <p:nvPr/>
        </p:nvSpPr>
        <p:spPr>
          <a:xfrm>
            <a:off x="9210755" y="5771581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回写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Write-Back</a:t>
            </a:r>
            <a:endParaRPr lang="en-US" sz="1400" dirty="0">
              <a:latin typeface="+mn-ea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65C81C6-89FA-E77A-F76C-0059E17F5F89}"/>
              </a:ext>
            </a:extLst>
          </p:cNvPr>
          <p:cNvSpPr/>
          <p:nvPr/>
        </p:nvSpPr>
        <p:spPr>
          <a:xfrm>
            <a:off x="4527378" y="3899239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取指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Fetch</a:t>
            </a:r>
            <a:endParaRPr lang="en-US" sz="1400" dirty="0">
              <a:latin typeface="+mn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FD0CC37-0070-407A-3D17-DC7C5B670CC6}"/>
              </a:ext>
            </a:extLst>
          </p:cNvPr>
          <p:cNvSpPr txBox="1"/>
          <p:nvPr/>
        </p:nvSpPr>
        <p:spPr>
          <a:xfrm flipH="1">
            <a:off x="4785801" y="3436991"/>
            <a:ext cx="42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7AB17F4-5B4B-7400-7812-26B35BE24B8B}"/>
              </a:ext>
            </a:extLst>
          </p:cNvPr>
          <p:cNvSpPr/>
          <p:nvPr/>
        </p:nvSpPr>
        <p:spPr>
          <a:xfrm>
            <a:off x="5462875" y="3899239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译码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Decode</a:t>
            </a:r>
            <a:endParaRPr lang="en-US" sz="1400" dirty="0">
              <a:latin typeface="+mn-ea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7808ED8-C119-6B02-6A5E-2D2154CF18A8}"/>
              </a:ext>
            </a:extLst>
          </p:cNvPr>
          <p:cNvSpPr/>
          <p:nvPr/>
        </p:nvSpPr>
        <p:spPr>
          <a:xfrm>
            <a:off x="5462875" y="4824524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取指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Fetch</a:t>
            </a:r>
            <a:endParaRPr lang="en-US" sz="1400" dirty="0">
              <a:latin typeface="+mn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C899B11-77EF-3D2C-0524-C2AC95139D93}"/>
              </a:ext>
            </a:extLst>
          </p:cNvPr>
          <p:cNvSpPr txBox="1"/>
          <p:nvPr/>
        </p:nvSpPr>
        <p:spPr>
          <a:xfrm flipH="1">
            <a:off x="5721298" y="3436991"/>
            <a:ext cx="42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4813951-9095-F111-A796-72895E5C658F}"/>
              </a:ext>
            </a:extLst>
          </p:cNvPr>
          <p:cNvSpPr/>
          <p:nvPr/>
        </p:nvSpPr>
        <p:spPr>
          <a:xfrm>
            <a:off x="6404264" y="3899239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执行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Execute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D25B7B39-EFCD-F0D8-075F-6F32E17B752A}"/>
              </a:ext>
            </a:extLst>
          </p:cNvPr>
          <p:cNvSpPr/>
          <p:nvPr/>
        </p:nvSpPr>
        <p:spPr>
          <a:xfrm>
            <a:off x="6398372" y="4824524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译码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Decode</a:t>
            </a:r>
            <a:endParaRPr lang="en-US" sz="1400" dirty="0">
              <a:latin typeface="+mn-ea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625FA91-43AC-9215-AFA2-637A86CD060C}"/>
              </a:ext>
            </a:extLst>
          </p:cNvPr>
          <p:cNvSpPr/>
          <p:nvPr/>
        </p:nvSpPr>
        <p:spPr>
          <a:xfrm>
            <a:off x="6398372" y="5771581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取指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Fetch</a:t>
            </a:r>
            <a:endParaRPr lang="en-US" sz="1400" dirty="0">
              <a:latin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BA84400-1CDF-BF05-0523-DC02BCFD3953}"/>
              </a:ext>
            </a:extLst>
          </p:cNvPr>
          <p:cNvSpPr txBox="1"/>
          <p:nvPr/>
        </p:nvSpPr>
        <p:spPr>
          <a:xfrm flipH="1">
            <a:off x="6656795" y="3436991"/>
            <a:ext cx="42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t3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CCABB77-EAA4-D2CC-C604-01BC053B8CC9}"/>
              </a:ext>
            </a:extLst>
          </p:cNvPr>
          <p:cNvSpPr/>
          <p:nvPr/>
        </p:nvSpPr>
        <p:spPr>
          <a:xfrm>
            <a:off x="7339761" y="3899239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回写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Write-Back</a:t>
            </a:r>
            <a:endParaRPr lang="en-US" sz="1400" dirty="0">
              <a:latin typeface="+mn-ea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5CB6B1F-61AB-BBD2-ACFD-D8D5EF64829D}"/>
              </a:ext>
            </a:extLst>
          </p:cNvPr>
          <p:cNvSpPr/>
          <p:nvPr/>
        </p:nvSpPr>
        <p:spPr>
          <a:xfrm>
            <a:off x="7339761" y="4824524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执行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Execute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D055B22-013C-F425-4562-85080BFD52B5}"/>
              </a:ext>
            </a:extLst>
          </p:cNvPr>
          <p:cNvSpPr/>
          <p:nvPr/>
        </p:nvSpPr>
        <p:spPr>
          <a:xfrm>
            <a:off x="7333869" y="5771581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译码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Decode</a:t>
            </a:r>
            <a:endParaRPr lang="en-US" sz="1400" dirty="0">
              <a:latin typeface="+mn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CC7C619-5A36-962F-AD90-01591C53E4DF}"/>
              </a:ext>
            </a:extLst>
          </p:cNvPr>
          <p:cNvSpPr txBox="1"/>
          <p:nvPr/>
        </p:nvSpPr>
        <p:spPr>
          <a:xfrm flipH="1">
            <a:off x="7592292" y="3436991"/>
            <a:ext cx="42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t4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2F6E2DD-6B6A-B64B-1FF0-F946C133A1D5}"/>
              </a:ext>
            </a:extLst>
          </p:cNvPr>
          <p:cNvSpPr txBox="1"/>
          <p:nvPr/>
        </p:nvSpPr>
        <p:spPr>
          <a:xfrm>
            <a:off x="532208" y="4063112"/>
            <a:ext cx="4056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74AAB29-1FBD-3C29-3137-8C84BB9B0284}"/>
              </a:ext>
            </a:extLst>
          </p:cNvPr>
          <p:cNvSpPr txBox="1"/>
          <p:nvPr/>
        </p:nvSpPr>
        <p:spPr>
          <a:xfrm>
            <a:off x="532208" y="5086607"/>
            <a:ext cx="4137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.L2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B779381-AD33-0652-3841-B4D5F9117D96}"/>
              </a:ext>
            </a:extLst>
          </p:cNvPr>
          <p:cNvSpPr txBox="1"/>
          <p:nvPr/>
        </p:nvSpPr>
        <p:spPr>
          <a:xfrm>
            <a:off x="532207" y="5987105"/>
            <a:ext cx="4678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4A055FC-3D88-B662-1A9E-600AE78C4AAA}"/>
              </a:ext>
            </a:extLst>
          </p:cNvPr>
          <p:cNvSpPr txBox="1"/>
          <p:nvPr/>
        </p:nvSpPr>
        <p:spPr>
          <a:xfrm flipH="1">
            <a:off x="8533681" y="3436991"/>
            <a:ext cx="42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t5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E55ACC09-1F76-66F9-77B4-E0F4D1CAEE05}"/>
              </a:ext>
            </a:extLst>
          </p:cNvPr>
          <p:cNvGrpSpPr/>
          <p:nvPr/>
        </p:nvGrpSpPr>
        <p:grpSpPr>
          <a:xfrm>
            <a:off x="7295535" y="4371239"/>
            <a:ext cx="3379806" cy="1318982"/>
            <a:chOff x="7697980" y="2457156"/>
            <a:chExt cx="3379806" cy="1318982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B1DCF598-D394-6E38-0616-1204696116ED}"/>
                </a:ext>
              </a:extLst>
            </p:cNvPr>
            <p:cNvSpPr txBox="1"/>
            <p:nvPr/>
          </p:nvSpPr>
          <p:spPr>
            <a:xfrm flipH="1">
              <a:off x="9024593" y="2457156"/>
              <a:ext cx="2053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FF0000"/>
                </a:solidFill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6E8ACE88-AD2C-5C57-5E44-87449262451E}"/>
                </a:ext>
              </a:extLst>
            </p:cNvPr>
            <p:cNvSpPr/>
            <p:nvPr/>
          </p:nvSpPr>
          <p:spPr>
            <a:xfrm>
              <a:off x="7697980" y="2808516"/>
              <a:ext cx="1034153" cy="967622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0FB1FD24-E9DE-83B0-3284-7780E376DD41}"/>
              </a:ext>
            </a:extLst>
          </p:cNvPr>
          <p:cNvSpPr txBox="1"/>
          <p:nvPr/>
        </p:nvSpPr>
        <p:spPr>
          <a:xfrm>
            <a:off x="8373914" y="4153570"/>
            <a:ext cx="20531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如果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a&gt;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zh-CN" altLang="en-US" dirty="0"/>
              <a:t>不满足，则下一条不能执行，</a:t>
            </a:r>
            <a:r>
              <a:rPr lang="zh-CN" altLang="en-US" dirty="0">
                <a:solidFill>
                  <a:srgbClr val="FF0000"/>
                </a:solidFill>
              </a:rPr>
              <a:t>浪费大量时间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1" name="乘号 70">
            <a:extLst>
              <a:ext uri="{FF2B5EF4-FFF2-40B4-BE49-F238E27FC236}">
                <a16:creationId xmlns:a16="http://schemas.microsoft.com/office/drawing/2014/main" id="{C5D226E0-39AE-412F-4850-DD48D4503E42}"/>
              </a:ext>
            </a:extLst>
          </p:cNvPr>
          <p:cNvSpPr/>
          <p:nvPr/>
        </p:nvSpPr>
        <p:spPr>
          <a:xfrm>
            <a:off x="8056168" y="5455938"/>
            <a:ext cx="2248985" cy="150003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4D253C2D-95A3-6347-D83E-23BA023C5981}"/>
              </a:ext>
            </a:extLst>
          </p:cNvPr>
          <p:cNvSpPr/>
          <p:nvPr/>
        </p:nvSpPr>
        <p:spPr>
          <a:xfrm>
            <a:off x="373429" y="3429000"/>
            <a:ext cx="10131285" cy="334191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指令分支预测器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17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BA12101B-4929-397A-E665-857DF8E305EE}"/>
              </a:ext>
            </a:extLst>
          </p:cNvPr>
          <p:cNvSpPr txBox="1"/>
          <p:nvPr/>
        </p:nvSpPr>
        <p:spPr>
          <a:xfrm flipH="1">
            <a:off x="194503" y="843677"/>
            <a:ext cx="1002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指令分支预测器：</a:t>
            </a:r>
            <a:r>
              <a:rPr lang="en-US" altLang="zh-CN" dirty="0"/>
              <a:t>CPU</a:t>
            </a:r>
            <a:r>
              <a:rPr lang="zh-CN" altLang="en-US" dirty="0"/>
              <a:t>上的</a:t>
            </a:r>
            <a:r>
              <a:rPr lang="zh-CN" altLang="en-US" dirty="0">
                <a:solidFill>
                  <a:srgbClr val="FF0000"/>
                </a:solidFill>
              </a:rPr>
              <a:t>硬件</a:t>
            </a:r>
            <a:r>
              <a:rPr lang="zh-CN" altLang="en-US" dirty="0"/>
              <a:t>，预测分支后续哪里的指令会执行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E73EFB3-E4FE-4AC6-2EDB-EED488F4217F}"/>
              </a:ext>
            </a:extLst>
          </p:cNvPr>
          <p:cNvSpPr/>
          <p:nvPr/>
        </p:nvSpPr>
        <p:spPr>
          <a:xfrm>
            <a:off x="4445185" y="2019068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取指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Fetch</a:t>
            </a:r>
            <a:endParaRPr lang="en-US" sz="1400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51E2C6-C24D-8EA5-97CD-656087F0DD47}"/>
              </a:ext>
            </a:extLst>
          </p:cNvPr>
          <p:cNvSpPr txBox="1"/>
          <p:nvPr/>
        </p:nvSpPr>
        <p:spPr>
          <a:xfrm flipH="1">
            <a:off x="4703608" y="1556820"/>
            <a:ext cx="42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t1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538990-1788-26C3-DA9C-BE7F78B55DC4}"/>
              </a:ext>
            </a:extLst>
          </p:cNvPr>
          <p:cNvSpPr/>
          <p:nvPr/>
        </p:nvSpPr>
        <p:spPr>
          <a:xfrm>
            <a:off x="5380682" y="2019068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译码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Decode</a:t>
            </a:r>
            <a:endParaRPr lang="en-US" sz="1400" dirty="0">
              <a:latin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E2E3174-2A13-202B-3E79-22EEA0B72CD7}"/>
              </a:ext>
            </a:extLst>
          </p:cNvPr>
          <p:cNvSpPr/>
          <p:nvPr/>
        </p:nvSpPr>
        <p:spPr>
          <a:xfrm>
            <a:off x="5380682" y="2944353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取指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Fetch</a:t>
            </a:r>
            <a:endParaRPr lang="en-US" sz="1400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CC4E94-9E56-17C9-33FE-6B0D64D1D97B}"/>
              </a:ext>
            </a:extLst>
          </p:cNvPr>
          <p:cNvSpPr txBox="1"/>
          <p:nvPr/>
        </p:nvSpPr>
        <p:spPr>
          <a:xfrm flipH="1">
            <a:off x="5639105" y="1556820"/>
            <a:ext cx="42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t2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00C4A5-E67C-313D-74E6-8E7D1EFD869F}"/>
              </a:ext>
            </a:extLst>
          </p:cNvPr>
          <p:cNvSpPr/>
          <p:nvPr/>
        </p:nvSpPr>
        <p:spPr>
          <a:xfrm>
            <a:off x="6322071" y="2019068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执行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Execute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6E9703-4D4B-18CE-8856-674E2B27D277}"/>
              </a:ext>
            </a:extLst>
          </p:cNvPr>
          <p:cNvSpPr/>
          <p:nvPr/>
        </p:nvSpPr>
        <p:spPr>
          <a:xfrm>
            <a:off x="6316179" y="2944353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译码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Decode</a:t>
            </a:r>
            <a:endParaRPr lang="en-US" sz="1400" dirty="0"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E892FC5-B880-B38D-FE0F-887ED86A7947}"/>
              </a:ext>
            </a:extLst>
          </p:cNvPr>
          <p:cNvSpPr/>
          <p:nvPr/>
        </p:nvSpPr>
        <p:spPr>
          <a:xfrm>
            <a:off x="6316179" y="3891410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取指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Fetch</a:t>
            </a:r>
            <a:endParaRPr lang="en-US" sz="1400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776106C-FFED-E19B-7F55-B0F0C9C75FE6}"/>
              </a:ext>
            </a:extLst>
          </p:cNvPr>
          <p:cNvSpPr txBox="1"/>
          <p:nvPr/>
        </p:nvSpPr>
        <p:spPr>
          <a:xfrm flipH="1">
            <a:off x="6574602" y="1556820"/>
            <a:ext cx="42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t3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652D767-06EE-1649-EE33-539E76F5C282}"/>
              </a:ext>
            </a:extLst>
          </p:cNvPr>
          <p:cNvSpPr txBox="1"/>
          <p:nvPr/>
        </p:nvSpPr>
        <p:spPr>
          <a:xfrm>
            <a:off x="450015" y="2182941"/>
            <a:ext cx="4056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75BCDDF-22C4-D02A-87F0-69E8D12A7714}"/>
              </a:ext>
            </a:extLst>
          </p:cNvPr>
          <p:cNvSpPr txBox="1"/>
          <p:nvPr/>
        </p:nvSpPr>
        <p:spPr>
          <a:xfrm>
            <a:off x="450015" y="3206436"/>
            <a:ext cx="4137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.L2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D766B2C-B3A4-8286-6BE3-5E0A11C48C4A}"/>
              </a:ext>
            </a:extLst>
          </p:cNvPr>
          <p:cNvSpPr txBox="1"/>
          <p:nvPr/>
        </p:nvSpPr>
        <p:spPr>
          <a:xfrm>
            <a:off x="450014" y="4106934"/>
            <a:ext cx="4678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93CD55F-C3BE-4E1D-EBFB-96E367E30CBA}"/>
              </a:ext>
            </a:extLst>
          </p:cNvPr>
          <p:cNvSpPr txBox="1"/>
          <p:nvPr/>
        </p:nvSpPr>
        <p:spPr>
          <a:xfrm flipH="1">
            <a:off x="5500362" y="5473005"/>
            <a:ext cx="2553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发现是分支指令，交给分支预测器，得到结论是应该走第二个分支！</a:t>
            </a:r>
            <a:endParaRPr lang="en-US" altLang="zh-CN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B05EFE7-4C47-1DCE-9C27-28E3C7050E9C}"/>
              </a:ext>
            </a:extLst>
          </p:cNvPr>
          <p:cNvSpPr/>
          <p:nvPr/>
        </p:nvSpPr>
        <p:spPr>
          <a:xfrm>
            <a:off x="6260266" y="2819448"/>
            <a:ext cx="1034153" cy="96762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E04811E3-0887-70CE-E4DD-AAFB6B5137A5}"/>
              </a:ext>
            </a:extLst>
          </p:cNvPr>
          <p:cNvSpPr/>
          <p:nvPr/>
        </p:nvSpPr>
        <p:spPr>
          <a:xfrm>
            <a:off x="291236" y="1548829"/>
            <a:ext cx="10131285" cy="334191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5B9312C-C728-344C-C30E-CAAE13622E95}"/>
              </a:ext>
            </a:extLst>
          </p:cNvPr>
          <p:cNvCxnSpPr>
            <a:cxnSpLocks/>
            <a:stCxn id="27" idx="2"/>
            <a:endCxn id="26" idx="0"/>
          </p:cNvCxnSpPr>
          <p:nvPr/>
        </p:nvCxnSpPr>
        <p:spPr>
          <a:xfrm flipH="1">
            <a:off x="6777342" y="3787070"/>
            <a:ext cx="1" cy="1685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37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指令分支预测器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18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2E2D3CFA-30CE-3A4C-9EE2-3F3B5E803A65}"/>
              </a:ext>
            </a:extLst>
          </p:cNvPr>
          <p:cNvSpPr/>
          <p:nvPr/>
        </p:nvSpPr>
        <p:spPr>
          <a:xfrm>
            <a:off x="4432178" y="1310151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回写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Write-Back</a:t>
            </a:r>
            <a:endParaRPr lang="en-US" sz="1400" dirty="0">
              <a:latin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7E68C5F-25C8-0DC8-952D-D518F0992046}"/>
              </a:ext>
            </a:extLst>
          </p:cNvPr>
          <p:cNvSpPr/>
          <p:nvPr/>
        </p:nvSpPr>
        <p:spPr>
          <a:xfrm>
            <a:off x="4432178" y="2235436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执行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Execute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963E886-56EE-98DE-D876-FB92DA550A03}"/>
              </a:ext>
            </a:extLst>
          </p:cNvPr>
          <p:cNvSpPr txBox="1"/>
          <p:nvPr/>
        </p:nvSpPr>
        <p:spPr>
          <a:xfrm flipH="1">
            <a:off x="4684709" y="847903"/>
            <a:ext cx="42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t4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652D767-06EE-1649-EE33-539E76F5C282}"/>
              </a:ext>
            </a:extLst>
          </p:cNvPr>
          <p:cNvSpPr txBox="1"/>
          <p:nvPr/>
        </p:nvSpPr>
        <p:spPr>
          <a:xfrm>
            <a:off x="347273" y="1474024"/>
            <a:ext cx="4056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75BCDDF-22C4-D02A-87F0-69E8D12A7714}"/>
              </a:ext>
            </a:extLst>
          </p:cNvPr>
          <p:cNvSpPr txBox="1"/>
          <p:nvPr/>
        </p:nvSpPr>
        <p:spPr>
          <a:xfrm>
            <a:off x="347273" y="2497519"/>
            <a:ext cx="4137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.L2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D766B2C-B3A4-8286-6BE3-5E0A11C48C4A}"/>
              </a:ext>
            </a:extLst>
          </p:cNvPr>
          <p:cNvSpPr txBox="1"/>
          <p:nvPr/>
        </p:nvSpPr>
        <p:spPr>
          <a:xfrm>
            <a:off x="347272" y="3398017"/>
            <a:ext cx="4678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E04811E3-0887-70CE-E4DD-AAFB6B5137A5}"/>
              </a:ext>
            </a:extLst>
          </p:cNvPr>
          <p:cNvSpPr/>
          <p:nvPr/>
        </p:nvSpPr>
        <p:spPr>
          <a:xfrm>
            <a:off x="188495" y="891525"/>
            <a:ext cx="6623271" cy="4235280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53E85C8-7D48-7E4B-77F9-B0060B425840}"/>
              </a:ext>
            </a:extLst>
          </p:cNvPr>
          <p:cNvSpPr/>
          <p:nvPr/>
        </p:nvSpPr>
        <p:spPr>
          <a:xfrm>
            <a:off x="5367675" y="4129550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译码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Decode</a:t>
            </a:r>
            <a:endParaRPr lang="en-US" sz="1400" dirty="0"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1AAA024-EC8A-4E22-5C5A-02D381B34E20}"/>
              </a:ext>
            </a:extLst>
          </p:cNvPr>
          <p:cNvSpPr/>
          <p:nvPr/>
        </p:nvSpPr>
        <p:spPr>
          <a:xfrm>
            <a:off x="4432178" y="4129550"/>
            <a:ext cx="941389" cy="8003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取指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Fetch</a:t>
            </a:r>
            <a:endParaRPr lang="en-US" sz="1400" dirty="0">
              <a:latin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8F0FB08-4A97-E842-190B-2239B4EC594A}"/>
              </a:ext>
            </a:extLst>
          </p:cNvPr>
          <p:cNvSpPr txBox="1"/>
          <p:nvPr/>
        </p:nvSpPr>
        <p:spPr>
          <a:xfrm>
            <a:off x="347272" y="4457145"/>
            <a:ext cx="4137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5F42FDC-8084-A8EB-92F0-94B764B56107}"/>
              </a:ext>
            </a:extLst>
          </p:cNvPr>
          <p:cNvSpPr txBox="1"/>
          <p:nvPr/>
        </p:nvSpPr>
        <p:spPr>
          <a:xfrm flipH="1">
            <a:off x="5838369" y="847903"/>
            <a:ext cx="42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t5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4F4EDA1-63CC-D0C5-BFA3-29E94216F40F}"/>
              </a:ext>
            </a:extLst>
          </p:cNvPr>
          <p:cNvSpPr txBox="1"/>
          <p:nvPr/>
        </p:nvSpPr>
        <p:spPr>
          <a:xfrm flipH="1">
            <a:off x="3622947" y="5709304"/>
            <a:ext cx="2553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既然认定第二个分支，就预取该指令</a:t>
            </a:r>
            <a:endParaRPr lang="en-US" altLang="zh-CN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B2AD35A-33A9-9D49-A72F-E1C353A3214C}"/>
              </a:ext>
            </a:extLst>
          </p:cNvPr>
          <p:cNvSpPr/>
          <p:nvPr/>
        </p:nvSpPr>
        <p:spPr>
          <a:xfrm>
            <a:off x="4382851" y="4027909"/>
            <a:ext cx="1034153" cy="96762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CDA3FAF-5658-05A3-EB72-29BC14BA29F9}"/>
              </a:ext>
            </a:extLst>
          </p:cNvPr>
          <p:cNvCxnSpPr>
            <a:cxnSpLocks/>
            <a:stCxn id="33" idx="2"/>
            <a:endCxn id="29" idx="0"/>
          </p:cNvCxnSpPr>
          <p:nvPr/>
        </p:nvCxnSpPr>
        <p:spPr>
          <a:xfrm flipH="1">
            <a:off x="4899927" y="4995531"/>
            <a:ext cx="1" cy="713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41718DFD-AD13-F9A5-44A6-7241E135097D}"/>
              </a:ext>
            </a:extLst>
          </p:cNvPr>
          <p:cNvSpPr/>
          <p:nvPr/>
        </p:nvSpPr>
        <p:spPr>
          <a:xfrm>
            <a:off x="4382851" y="2198374"/>
            <a:ext cx="1034153" cy="96762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1197D4E-76C3-1183-475E-7D2C21CBCA45}"/>
              </a:ext>
            </a:extLst>
          </p:cNvPr>
          <p:cNvSpPr txBox="1"/>
          <p:nvPr/>
        </p:nvSpPr>
        <p:spPr>
          <a:xfrm flipH="1">
            <a:off x="7589971" y="2362834"/>
            <a:ext cx="2553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执行时发现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a&gt;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zh-CN" altLang="en-US" dirty="0"/>
              <a:t>不确实满足，预测对了，</a:t>
            </a:r>
            <a:r>
              <a:rPr lang="en-US" altLang="zh-CN" dirty="0"/>
              <a:t>Great</a:t>
            </a:r>
            <a:r>
              <a:rPr lang="zh-CN" altLang="en-US" dirty="0"/>
              <a:t>！</a:t>
            </a:r>
            <a:endParaRPr lang="en-US" altLang="zh-CN" dirty="0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CFB64B2-9728-2B91-F187-4050E742B189}"/>
              </a:ext>
            </a:extLst>
          </p:cNvPr>
          <p:cNvCxnSpPr>
            <a:cxnSpLocks/>
            <a:stCxn id="37" idx="3"/>
            <a:endCxn id="39" idx="3"/>
          </p:cNvCxnSpPr>
          <p:nvPr/>
        </p:nvCxnSpPr>
        <p:spPr>
          <a:xfrm>
            <a:off x="5417004" y="2682185"/>
            <a:ext cx="2172967" cy="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521CE017-0FDF-90D7-5799-E2D9D530248A}"/>
              </a:ext>
            </a:extLst>
          </p:cNvPr>
          <p:cNvSpPr txBox="1"/>
          <p:nvPr/>
        </p:nvSpPr>
        <p:spPr>
          <a:xfrm flipH="1">
            <a:off x="7244561" y="3721736"/>
            <a:ext cx="4758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指令分支预测功能可以大大提升</a:t>
            </a:r>
            <a:r>
              <a:rPr lang="en-US" altLang="zh-CN" dirty="0"/>
              <a:t>CPU</a:t>
            </a:r>
            <a:r>
              <a:rPr lang="zh-CN" altLang="en-US" dirty="0"/>
              <a:t>效率！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写程序的时候，尽量写能让</a:t>
            </a:r>
            <a:r>
              <a:rPr lang="en-US" altLang="zh-CN" dirty="0"/>
              <a:t>CPU</a:t>
            </a:r>
            <a:r>
              <a:rPr lang="zh-CN" altLang="en-US" dirty="0">
                <a:solidFill>
                  <a:srgbClr val="FF0000"/>
                </a:solidFill>
              </a:rPr>
              <a:t>容易预测成功</a:t>
            </a:r>
            <a:r>
              <a:rPr lang="zh-CN" altLang="en-US" dirty="0"/>
              <a:t>的分支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最好是不写分支！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85372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指令分支预测器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19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886B67F-6399-62D9-887B-5635A1982D24}"/>
              </a:ext>
            </a:extLst>
          </p:cNvPr>
          <p:cNvSpPr txBox="1"/>
          <p:nvPr/>
        </p:nvSpPr>
        <p:spPr>
          <a:xfrm flipH="1">
            <a:off x="7129590" y="845076"/>
            <a:ext cx="3830185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C++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array[] sorted!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(array[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B3604D-BE44-2306-0268-802DD8C234A2}"/>
              </a:ext>
            </a:extLst>
          </p:cNvPr>
          <p:cNvSpPr txBox="1"/>
          <p:nvPr/>
        </p:nvSpPr>
        <p:spPr>
          <a:xfrm flipH="1">
            <a:off x="1029491" y="845076"/>
            <a:ext cx="3830185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C++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array[]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sorted!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(array[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D5FD11-BFDD-D764-2C4E-CBB8B4A4C70A}"/>
              </a:ext>
            </a:extLst>
          </p:cNvPr>
          <p:cNvSpPr txBox="1"/>
          <p:nvPr/>
        </p:nvSpPr>
        <p:spPr>
          <a:xfrm flipH="1">
            <a:off x="486327" y="3801278"/>
            <a:ext cx="49165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数组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array[]</a:t>
            </a:r>
            <a:r>
              <a:rPr lang="zh-CN" altLang="en-US" dirty="0"/>
              <a:t>未经排序，它与</a:t>
            </a:r>
            <a:r>
              <a:rPr lang="en-US" altLang="zh-CN" dirty="0"/>
              <a:t>0.5</a:t>
            </a:r>
            <a:r>
              <a:rPr lang="zh-CN" altLang="en-US" dirty="0"/>
              <a:t>的比较结果可能是完全随机的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因此指令分支预测的结果是无用的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流水线不友好！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291845-8198-C216-427D-90400D6CEBD9}"/>
              </a:ext>
            </a:extLst>
          </p:cNvPr>
          <p:cNvSpPr txBox="1"/>
          <p:nvPr/>
        </p:nvSpPr>
        <p:spPr>
          <a:xfrm flipH="1">
            <a:off x="6424790" y="3801278"/>
            <a:ext cx="49165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数组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array[]</a:t>
            </a:r>
            <a:r>
              <a:rPr lang="zh-CN" altLang="en-US" dirty="0"/>
              <a:t>经过排序，它与</a:t>
            </a:r>
            <a:r>
              <a:rPr lang="en-US" altLang="zh-CN" dirty="0"/>
              <a:t>0.5</a:t>
            </a:r>
            <a:r>
              <a:rPr lang="zh-CN" altLang="en-US" dirty="0"/>
              <a:t>的比较结果在很长一段时间里是确定的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因此指令分支预测可以达到极高精度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流水线友好！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2742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A5445-B500-B042-5D23-E98006498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E51DD7-3039-BA78-6945-4B19341932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目录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B234FE-6C16-F66B-AEEA-C9AD4A4B4ABE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2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6710B81C-3560-E014-1B14-5BB7384B31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195FB782-472E-F94C-2F51-07433B4A1EB8}"/>
              </a:ext>
            </a:extLst>
          </p:cNvPr>
          <p:cNvSpPr txBox="1"/>
          <p:nvPr/>
        </p:nvSpPr>
        <p:spPr>
          <a:xfrm flipH="1">
            <a:off x="373417" y="949557"/>
            <a:ext cx="58545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硬件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CPU</a:t>
            </a:r>
            <a:r>
              <a:rPr lang="zh-CN" altLang="en-US" dirty="0"/>
              <a:t>结构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CPU</a:t>
            </a:r>
            <a:r>
              <a:rPr lang="zh-CN" altLang="en-US" dirty="0"/>
              <a:t>指令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存储模型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并行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软件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数字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编程语言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数值算法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非数值算法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5313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指令分支预测器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20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8B3604D-BE44-2306-0268-802DD8C234A2}"/>
              </a:ext>
            </a:extLst>
          </p:cNvPr>
          <p:cNvSpPr txBox="1"/>
          <p:nvPr/>
        </p:nvSpPr>
        <p:spPr>
          <a:xfrm flipH="1">
            <a:off x="844558" y="1913587"/>
            <a:ext cx="6408999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C++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array[] sorted!</a:t>
            </a:r>
          </a:p>
          <a:p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// Find that array[</a:t>
            </a:r>
            <a:r>
              <a:rPr lang="en-US" altLang="zh-CN" dirty="0" err="1">
                <a:solidFill>
                  <a:srgbClr val="008000"/>
                </a:solidFill>
                <a:latin typeface="Consolas" panose="020B0609020204030204" pitchFamily="49" charset="0"/>
              </a:rPr>
              <a:t>idx</a:t>
            </a:r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] is the largest one such that array[</a:t>
            </a:r>
            <a:r>
              <a:rPr lang="en-US" altLang="zh-CN" dirty="0" err="1">
                <a:solidFill>
                  <a:srgbClr val="008000"/>
                </a:solidFill>
                <a:latin typeface="Consolas" panose="020B0609020204030204" pitchFamily="49" charset="0"/>
              </a:rPr>
              <a:t>idx</a:t>
            </a:r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] &lt; 0.5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 err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idx+1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D5FD11-BFDD-D764-2C4E-CBB8B4A4C70A}"/>
              </a:ext>
            </a:extLst>
          </p:cNvPr>
          <p:cNvSpPr txBox="1"/>
          <p:nvPr/>
        </p:nvSpPr>
        <p:spPr>
          <a:xfrm flipH="1">
            <a:off x="7935094" y="3160082"/>
            <a:ext cx="1876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无分支！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流水线最友好！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26897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指令分支预测器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21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0D5FD11-BFDD-D764-2C4E-CBB8B4A4C70A}"/>
              </a:ext>
            </a:extLst>
          </p:cNvPr>
          <p:cNvSpPr txBox="1"/>
          <p:nvPr/>
        </p:nvSpPr>
        <p:spPr>
          <a:xfrm flipH="1">
            <a:off x="530246" y="1008552"/>
            <a:ext cx="5924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CPU</a:t>
            </a:r>
            <a:r>
              <a:rPr lang="zh-CN" altLang="en-US" dirty="0"/>
              <a:t>可能有超过一半的面积用于分支预测和处理流水线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GPU</a:t>
            </a:r>
            <a:r>
              <a:rPr lang="zh-CN" altLang="en-US" dirty="0">
                <a:solidFill>
                  <a:srgbClr val="FF0000"/>
                </a:solidFill>
              </a:rPr>
              <a:t>没有分支预测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13067E-71C1-2404-97A0-F0A0C3157FF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6044" y="2343421"/>
            <a:ext cx="4635708" cy="300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51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存储器层次模型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22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5D75090A-251C-DD59-20D6-420930CE4FD2}"/>
              </a:ext>
            </a:extLst>
          </p:cNvPr>
          <p:cNvSpPr/>
          <p:nvPr/>
        </p:nvSpPr>
        <p:spPr>
          <a:xfrm>
            <a:off x="365049" y="1121856"/>
            <a:ext cx="8734369" cy="139531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2EBFF2-AC68-6CEC-CA6A-48A3E090C8B6}"/>
              </a:ext>
            </a:extLst>
          </p:cNvPr>
          <p:cNvSpPr txBox="1"/>
          <p:nvPr/>
        </p:nvSpPr>
        <p:spPr>
          <a:xfrm>
            <a:off x="8824169" y="1313485"/>
            <a:ext cx="1376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内存总线</a:t>
            </a:r>
            <a:endParaRPr lang="en-US" altLang="zh-CN" sz="1400" dirty="0">
              <a:latin typeface="+mn-ea"/>
            </a:endParaRPr>
          </a:p>
        </p:txBody>
      </p:sp>
      <p:sp>
        <p:nvSpPr>
          <p:cNvPr id="8" name="箭头: 左右 7">
            <a:extLst>
              <a:ext uri="{FF2B5EF4-FFF2-40B4-BE49-F238E27FC236}">
                <a16:creationId xmlns:a16="http://schemas.microsoft.com/office/drawing/2014/main" id="{3024FF62-4CD3-3ECF-98B3-E834BFB6D4C9}"/>
              </a:ext>
            </a:extLst>
          </p:cNvPr>
          <p:cNvSpPr/>
          <p:nvPr/>
        </p:nvSpPr>
        <p:spPr>
          <a:xfrm>
            <a:off x="9115156" y="1674981"/>
            <a:ext cx="883351" cy="452486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CCEC287-3555-3CA8-C359-AF7C85C389C3}"/>
              </a:ext>
            </a:extLst>
          </p:cNvPr>
          <p:cNvSpPr/>
          <p:nvPr/>
        </p:nvSpPr>
        <p:spPr>
          <a:xfrm>
            <a:off x="873051" y="1822883"/>
            <a:ext cx="1304318" cy="5292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数据寄存器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Data Register</a:t>
            </a:r>
            <a:endParaRPr lang="en-US" sz="1400" dirty="0">
              <a:latin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DC962B-8B8F-A19B-B55E-5484A3F1CE50}"/>
              </a:ext>
            </a:extLst>
          </p:cNvPr>
          <p:cNvSpPr/>
          <p:nvPr/>
        </p:nvSpPr>
        <p:spPr>
          <a:xfrm>
            <a:off x="6279530" y="1825118"/>
            <a:ext cx="1074655" cy="5248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三级缓存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L3 Cache</a:t>
            </a:r>
            <a:endParaRPr lang="en-US" sz="1400" dirty="0">
              <a:latin typeface="+mn-ea"/>
            </a:endParaRPr>
          </a:p>
        </p:txBody>
      </p:sp>
      <p:sp>
        <p:nvSpPr>
          <p:cNvPr id="14" name="箭头: 左右 13">
            <a:extLst>
              <a:ext uri="{FF2B5EF4-FFF2-40B4-BE49-F238E27FC236}">
                <a16:creationId xmlns:a16="http://schemas.microsoft.com/office/drawing/2014/main" id="{4DB0B018-FE7F-6BF4-7C36-06EF6B6EE7D2}"/>
              </a:ext>
            </a:extLst>
          </p:cNvPr>
          <p:cNvSpPr/>
          <p:nvPr/>
        </p:nvSpPr>
        <p:spPr>
          <a:xfrm>
            <a:off x="2177369" y="1861280"/>
            <a:ext cx="637880" cy="452486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箭头: 左右 14">
            <a:extLst>
              <a:ext uri="{FF2B5EF4-FFF2-40B4-BE49-F238E27FC236}">
                <a16:creationId xmlns:a16="http://schemas.microsoft.com/office/drawing/2014/main" id="{66C1E4A5-C063-C9F8-9500-E8AEF1A418EF}"/>
              </a:ext>
            </a:extLst>
          </p:cNvPr>
          <p:cNvSpPr/>
          <p:nvPr/>
        </p:nvSpPr>
        <p:spPr>
          <a:xfrm>
            <a:off x="7366232" y="1861280"/>
            <a:ext cx="637880" cy="452486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FEA5F03-B9A6-7A55-EB6E-80328388417B}"/>
              </a:ext>
            </a:extLst>
          </p:cNvPr>
          <p:cNvSpPr/>
          <p:nvPr/>
        </p:nvSpPr>
        <p:spPr>
          <a:xfrm>
            <a:off x="4554948" y="1825118"/>
            <a:ext cx="1074655" cy="5248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二级缓存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L2 Cache</a:t>
            </a:r>
            <a:endParaRPr lang="en-US" sz="1400" dirty="0">
              <a:latin typeface="+mn-ea"/>
            </a:endParaRPr>
          </a:p>
        </p:txBody>
      </p:sp>
      <p:sp>
        <p:nvSpPr>
          <p:cNvPr id="17" name="箭头: 左右 16">
            <a:extLst>
              <a:ext uri="{FF2B5EF4-FFF2-40B4-BE49-F238E27FC236}">
                <a16:creationId xmlns:a16="http://schemas.microsoft.com/office/drawing/2014/main" id="{8BD04CA2-498B-148A-F851-AA854F56D703}"/>
              </a:ext>
            </a:extLst>
          </p:cNvPr>
          <p:cNvSpPr/>
          <p:nvPr/>
        </p:nvSpPr>
        <p:spPr>
          <a:xfrm>
            <a:off x="5641650" y="1861280"/>
            <a:ext cx="637880" cy="452486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2E9D44D-2345-ED97-6C93-B995864A2E5C}"/>
              </a:ext>
            </a:extLst>
          </p:cNvPr>
          <p:cNvSpPr/>
          <p:nvPr/>
        </p:nvSpPr>
        <p:spPr>
          <a:xfrm>
            <a:off x="2830366" y="1825118"/>
            <a:ext cx="1074655" cy="5248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一级缓存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L1 Cache</a:t>
            </a:r>
            <a:endParaRPr lang="en-US" sz="1400" dirty="0">
              <a:latin typeface="+mn-ea"/>
            </a:endParaRPr>
          </a:p>
        </p:txBody>
      </p:sp>
      <p:sp>
        <p:nvSpPr>
          <p:cNvPr id="19" name="箭头: 左右 18">
            <a:extLst>
              <a:ext uri="{FF2B5EF4-FFF2-40B4-BE49-F238E27FC236}">
                <a16:creationId xmlns:a16="http://schemas.microsoft.com/office/drawing/2014/main" id="{8717144E-DD1F-80AB-6E96-7B6CAB7E9ADD}"/>
              </a:ext>
            </a:extLst>
          </p:cNvPr>
          <p:cNvSpPr/>
          <p:nvPr/>
        </p:nvSpPr>
        <p:spPr>
          <a:xfrm>
            <a:off x="3917068" y="1861280"/>
            <a:ext cx="637880" cy="452486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2FB990A-A9D4-D3CC-5CCE-F7FBA34E9F6C}"/>
              </a:ext>
            </a:extLst>
          </p:cNvPr>
          <p:cNvSpPr/>
          <p:nvPr/>
        </p:nvSpPr>
        <p:spPr>
          <a:xfrm>
            <a:off x="10015622" y="1674783"/>
            <a:ext cx="1240729" cy="4524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内存</a:t>
            </a:r>
            <a:endParaRPr lang="en-US" sz="1400" dirty="0">
              <a:latin typeface="+mn-ea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F1BAF52-A8F5-B81A-038C-8867F084BE7A}"/>
              </a:ext>
            </a:extLst>
          </p:cNvPr>
          <p:cNvSpPr/>
          <p:nvPr/>
        </p:nvSpPr>
        <p:spPr>
          <a:xfrm>
            <a:off x="8019851" y="1123601"/>
            <a:ext cx="1079566" cy="139356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内存控制器</a:t>
            </a:r>
            <a:endParaRPr lang="en-US" sz="1400" dirty="0"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6CC84A6-9650-5FC1-D127-64DB63537627}"/>
              </a:ext>
            </a:extLst>
          </p:cNvPr>
          <p:cNvSpPr txBox="1"/>
          <p:nvPr/>
        </p:nvSpPr>
        <p:spPr>
          <a:xfrm>
            <a:off x="4265336" y="1222262"/>
            <a:ext cx="1376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+mn-ea"/>
              </a:rPr>
              <a:t>CPU</a:t>
            </a:r>
          </a:p>
        </p:txBody>
      </p:sp>
      <p:sp>
        <p:nvSpPr>
          <p:cNvPr id="35" name="箭头: 左右 34">
            <a:extLst>
              <a:ext uri="{FF2B5EF4-FFF2-40B4-BE49-F238E27FC236}">
                <a16:creationId xmlns:a16="http://schemas.microsoft.com/office/drawing/2014/main" id="{B17574B2-BCAB-B313-D60F-47085660838E}"/>
              </a:ext>
            </a:extLst>
          </p:cNvPr>
          <p:cNvSpPr/>
          <p:nvPr/>
        </p:nvSpPr>
        <p:spPr>
          <a:xfrm rot="5400000">
            <a:off x="10441547" y="2422188"/>
            <a:ext cx="1035023" cy="452486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A8C8A7D-8999-D9C9-C128-DBA323E7C919}"/>
              </a:ext>
            </a:extLst>
          </p:cNvPr>
          <p:cNvSpPr/>
          <p:nvPr/>
        </p:nvSpPr>
        <p:spPr>
          <a:xfrm>
            <a:off x="10305024" y="3174337"/>
            <a:ext cx="1308067" cy="8878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本地二级存储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zh-CN" altLang="en-US" sz="1400" dirty="0">
                <a:latin typeface="+mn-ea"/>
              </a:rPr>
              <a:t>（如硬盘）</a:t>
            </a:r>
            <a:endParaRPr lang="en-US" sz="1400" dirty="0">
              <a:latin typeface="+mn-ea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61E263D-50DA-B7FE-684E-51CD7DE0992B}"/>
              </a:ext>
            </a:extLst>
          </p:cNvPr>
          <p:cNvSpPr/>
          <p:nvPr/>
        </p:nvSpPr>
        <p:spPr>
          <a:xfrm>
            <a:off x="8218696" y="3172839"/>
            <a:ext cx="1712386" cy="8878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远程存储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zh-CN" altLang="en-US" sz="1400" dirty="0">
                <a:latin typeface="+mn-ea"/>
              </a:rPr>
              <a:t>（如</a:t>
            </a:r>
            <a:r>
              <a:rPr lang="en-US" altLang="zh-CN" sz="1400" dirty="0">
                <a:latin typeface="+mn-ea"/>
              </a:rPr>
              <a:t>NFS</a:t>
            </a:r>
            <a:r>
              <a:rPr lang="zh-CN" altLang="en-US" sz="1400" dirty="0">
                <a:latin typeface="+mn-ea"/>
              </a:rPr>
              <a:t>文件系统）</a:t>
            </a:r>
            <a:endParaRPr lang="en-US" sz="1400" dirty="0">
              <a:latin typeface="+mn-ea"/>
            </a:endParaRPr>
          </a:p>
        </p:txBody>
      </p:sp>
      <p:sp>
        <p:nvSpPr>
          <p:cNvPr id="38" name="箭头: 左右 37">
            <a:extLst>
              <a:ext uri="{FF2B5EF4-FFF2-40B4-BE49-F238E27FC236}">
                <a16:creationId xmlns:a16="http://schemas.microsoft.com/office/drawing/2014/main" id="{51B72018-2B4F-D9C9-A870-3A30D5313C5F}"/>
              </a:ext>
            </a:extLst>
          </p:cNvPr>
          <p:cNvSpPr/>
          <p:nvPr/>
        </p:nvSpPr>
        <p:spPr>
          <a:xfrm rot="8142514">
            <a:off x="9241265" y="2419745"/>
            <a:ext cx="1386036" cy="452486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75D7BD0-49AD-4B1B-8A6D-4404EA71CA8B}"/>
              </a:ext>
            </a:extLst>
          </p:cNvPr>
          <p:cNvSpPr txBox="1"/>
          <p:nvPr/>
        </p:nvSpPr>
        <p:spPr>
          <a:xfrm flipH="1">
            <a:off x="489243" y="3537085"/>
            <a:ext cx="57568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CPU</a:t>
            </a:r>
            <a:r>
              <a:rPr lang="zh-CN" altLang="en-US" dirty="0">
                <a:solidFill>
                  <a:srgbClr val="FF0000"/>
                </a:solidFill>
              </a:rPr>
              <a:t>的计算速度远远快于</a:t>
            </a:r>
            <a:r>
              <a:rPr lang="en-US" altLang="zh-CN" dirty="0">
                <a:solidFill>
                  <a:srgbClr val="FF0000"/>
                </a:solidFill>
              </a:rPr>
              <a:t>CPU</a:t>
            </a:r>
            <a:r>
              <a:rPr lang="zh-CN" altLang="en-US" dirty="0">
                <a:solidFill>
                  <a:srgbClr val="FF0000"/>
                </a:solidFill>
              </a:rPr>
              <a:t>从内存读取数据的速度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存储读取成为了</a:t>
            </a:r>
            <a:r>
              <a:rPr lang="en-US" altLang="zh-CN" dirty="0"/>
              <a:t>CPU</a:t>
            </a:r>
            <a:r>
              <a:rPr lang="zh-CN" altLang="en-US" dirty="0"/>
              <a:t>的运算瓶颈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类比：</a:t>
            </a:r>
            <a:r>
              <a:rPr lang="en-US" altLang="zh-CN" dirty="0"/>
              <a:t>GPU-</a:t>
            </a:r>
            <a:r>
              <a:rPr lang="zh-CN" altLang="en-US" dirty="0"/>
              <a:t>内存的数据交换速度远远慢于</a:t>
            </a:r>
            <a:r>
              <a:rPr lang="en-US" altLang="zh-CN" dirty="0"/>
              <a:t>GPU</a:t>
            </a:r>
            <a:r>
              <a:rPr lang="zh-CN" altLang="en-US" dirty="0"/>
              <a:t>计算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为了解决瓶颈，设立了</a:t>
            </a:r>
            <a:r>
              <a:rPr lang="zh-CN" altLang="en-US" dirty="0">
                <a:solidFill>
                  <a:srgbClr val="FF0000"/>
                </a:solidFill>
              </a:rPr>
              <a:t>多层次存储器</a:t>
            </a:r>
            <a:r>
              <a:rPr lang="zh-CN" altLang="en-US" dirty="0"/>
              <a:t>，在寄存器之前，先把数据预存到高速缓存中，从而提高效率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4411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程序访问局部性原理</a:t>
            </a:r>
            <a:endParaRPr lang="en-US" sz="4000" dirty="0"/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A75D7BD0-49AD-4B1B-8A6D-4404EA71CA8B}"/>
              </a:ext>
            </a:extLst>
          </p:cNvPr>
          <p:cNvSpPr txBox="1"/>
          <p:nvPr/>
        </p:nvSpPr>
        <p:spPr>
          <a:xfrm flipH="1">
            <a:off x="321569" y="820808"/>
            <a:ext cx="575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越靠近</a:t>
            </a:r>
            <a:r>
              <a:rPr lang="en-US" altLang="zh-CN" dirty="0"/>
              <a:t>CPU</a:t>
            </a:r>
            <a:r>
              <a:rPr lang="zh-CN" altLang="en-US" dirty="0"/>
              <a:t>，速度越快，容量越小</a:t>
            </a:r>
            <a:endParaRPr lang="en-US" altLang="zh-CN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3F6D0E1-FA6A-5C70-A48F-E3ED247CE6A5}"/>
              </a:ext>
            </a:extLst>
          </p:cNvPr>
          <p:cNvGrpSpPr/>
          <p:nvPr/>
        </p:nvGrpSpPr>
        <p:grpSpPr>
          <a:xfrm>
            <a:off x="684735" y="1493102"/>
            <a:ext cx="8995329" cy="1577715"/>
            <a:chOff x="321569" y="1421769"/>
            <a:chExt cx="8995329" cy="1577715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CCEC287-3555-3CA8-C359-AF7C85C389C3}"/>
                </a:ext>
              </a:extLst>
            </p:cNvPr>
            <p:cNvSpPr/>
            <p:nvPr/>
          </p:nvSpPr>
          <p:spPr>
            <a:xfrm>
              <a:off x="2442450" y="1421769"/>
              <a:ext cx="1304318" cy="5292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寄存器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8DC962B-8B8F-A19B-B55E-5484A3F1CE50}"/>
                </a:ext>
              </a:extLst>
            </p:cNvPr>
            <p:cNvSpPr/>
            <p:nvPr/>
          </p:nvSpPr>
          <p:spPr>
            <a:xfrm>
              <a:off x="8082390" y="1424004"/>
              <a:ext cx="1074655" cy="5248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二级存储（本地）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14" name="箭头: 左右 13">
              <a:extLst>
                <a:ext uri="{FF2B5EF4-FFF2-40B4-BE49-F238E27FC236}">
                  <a16:creationId xmlns:a16="http://schemas.microsoft.com/office/drawing/2014/main" id="{4DB0B018-FE7F-6BF4-7C36-06EF6B6EE7D2}"/>
                </a:ext>
              </a:extLst>
            </p:cNvPr>
            <p:cNvSpPr/>
            <p:nvPr/>
          </p:nvSpPr>
          <p:spPr>
            <a:xfrm>
              <a:off x="3746768" y="1460166"/>
              <a:ext cx="637880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FEA5F03-B9A6-7A55-EB6E-80328388417B}"/>
                </a:ext>
              </a:extLst>
            </p:cNvPr>
            <p:cNvSpPr/>
            <p:nvPr/>
          </p:nvSpPr>
          <p:spPr>
            <a:xfrm>
              <a:off x="6357808" y="1424004"/>
              <a:ext cx="1074655" cy="5248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内存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17" name="箭头: 左右 16">
              <a:extLst>
                <a:ext uri="{FF2B5EF4-FFF2-40B4-BE49-F238E27FC236}">
                  <a16:creationId xmlns:a16="http://schemas.microsoft.com/office/drawing/2014/main" id="{8BD04CA2-498B-148A-F851-AA854F56D703}"/>
                </a:ext>
              </a:extLst>
            </p:cNvPr>
            <p:cNvSpPr/>
            <p:nvPr/>
          </p:nvSpPr>
          <p:spPr>
            <a:xfrm>
              <a:off x="7444510" y="1460166"/>
              <a:ext cx="637880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2E9D44D-2345-ED97-6C93-B995864A2E5C}"/>
                </a:ext>
              </a:extLst>
            </p:cNvPr>
            <p:cNvSpPr/>
            <p:nvPr/>
          </p:nvSpPr>
          <p:spPr>
            <a:xfrm>
              <a:off x="4403564" y="1424004"/>
              <a:ext cx="1304317" cy="52481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缓存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zh-CN" altLang="en-US" sz="1400" dirty="0">
                  <a:latin typeface="+mn-ea"/>
                </a:rPr>
                <a:t>（可能有</a:t>
              </a:r>
              <a:r>
                <a:rPr lang="en-US" altLang="zh-CN" sz="1400" dirty="0">
                  <a:latin typeface="+mn-ea"/>
                </a:rPr>
                <a:t>3</a:t>
              </a:r>
              <a:r>
                <a:rPr lang="zh-CN" altLang="en-US" sz="1400" dirty="0">
                  <a:latin typeface="+mn-ea"/>
                </a:rPr>
                <a:t>级）</a:t>
              </a:r>
              <a:endParaRPr lang="en-US" altLang="zh-CN" sz="1400" dirty="0">
                <a:latin typeface="+mn-ea"/>
              </a:endParaRPr>
            </a:p>
          </p:txBody>
        </p:sp>
        <p:sp>
          <p:nvSpPr>
            <p:cNvPr id="19" name="箭头: 左右 18">
              <a:extLst>
                <a:ext uri="{FF2B5EF4-FFF2-40B4-BE49-F238E27FC236}">
                  <a16:creationId xmlns:a16="http://schemas.microsoft.com/office/drawing/2014/main" id="{8717144E-DD1F-80AB-6E96-7B6CAB7E9ADD}"/>
                </a:ext>
              </a:extLst>
            </p:cNvPr>
            <p:cNvSpPr/>
            <p:nvPr/>
          </p:nvSpPr>
          <p:spPr>
            <a:xfrm>
              <a:off x="5719928" y="1460166"/>
              <a:ext cx="637880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3AF0295-F3A1-78D2-C76C-1AE239755D22}"/>
                </a:ext>
              </a:extLst>
            </p:cNvPr>
            <p:cNvSpPr txBox="1"/>
            <p:nvPr/>
          </p:nvSpPr>
          <p:spPr>
            <a:xfrm flipH="1">
              <a:off x="321569" y="2182680"/>
              <a:ext cx="1760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随机访问时间：</a:t>
              </a:r>
              <a:endParaRPr lang="en-US" altLang="zh-CN" dirty="0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4A3E9626-467D-D8C4-EE30-4103889560BF}"/>
                </a:ext>
              </a:extLst>
            </p:cNvPr>
            <p:cNvSpPr txBox="1"/>
            <p:nvPr/>
          </p:nvSpPr>
          <p:spPr>
            <a:xfrm flipH="1">
              <a:off x="4567996" y="2182678"/>
              <a:ext cx="975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1~5 ns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8922E60-D5A0-457D-566A-5702F5F8D475}"/>
                </a:ext>
              </a:extLst>
            </p:cNvPr>
            <p:cNvSpPr txBox="1"/>
            <p:nvPr/>
          </p:nvSpPr>
          <p:spPr>
            <a:xfrm flipH="1">
              <a:off x="6407409" y="2182678"/>
              <a:ext cx="975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100 ns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E9A66F6-4568-2A8E-E8A5-DE0D6DE3350C}"/>
                </a:ext>
              </a:extLst>
            </p:cNvPr>
            <p:cNvSpPr txBox="1"/>
            <p:nvPr/>
          </p:nvSpPr>
          <p:spPr>
            <a:xfrm flipH="1">
              <a:off x="2606883" y="2182678"/>
              <a:ext cx="975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&lt;1 ns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758DE0C-A2BB-2DE4-20D1-D67EE6E19572}"/>
                </a:ext>
              </a:extLst>
            </p:cNvPr>
            <p:cNvSpPr txBox="1"/>
            <p:nvPr/>
          </p:nvSpPr>
          <p:spPr>
            <a:xfrm flipH="1">
              <a:off x="7981860" y="2182678"/>
              <a:ext cx="1275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100000 ns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897563A-F037-6613-B064-12942ED3501B}"/>
                </a:ext>
              </a:extLst>
            </p:cNvPr>
            <p:cNvSpPr txBox="1"/>
            <p:nvPr/>
          </p:nvSpPr>
          <p:spPr>
            <a:xfrm flipH="1">
              <a:off x="321569" y="2630152"/>
              <a:ext cx="1760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大小：</a:t>
              </a:r>
              <a:endParaRPr lang="en-US" altLang="zh-CN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BBEEE14-AB52-0599-5FE0-2A12AEE9538C}"/>
                </a:ext>
              </a:extLst>
            </p:cNvPr>
            <p:cNvSpPr txBox="1"/>
            <p:nvPr/>
          </p:nvSpPr>
          <p:spPr>
            <a:xfrm flipH="1">
              <a:off x="2463524" y="2630152"/>
              <a:ext cx="1304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64~128 Bit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E3C56B3-C20D-13CB-E8E3-3B91C63C1AD8}"/>
                </a:ext>
              </a:extLst>
            </p:cNvPr>
            <p:cNvSpPr txBox="1"/>
            <p:nvPr/>
          </p:nvSpPr>
          <p:spPr>
            <a:xfrm flipH="1">
              <a:off x="4325566" y="2630152"/>
              <a:ext cx="1394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10 KB~MB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502326E-F51E-CF94-5DC1-AFBA0981F399}"/>
                </a:ext>
              </a:extLst>
            </p:cNvPr>
            <p:cNvSpPr txBox="1"/>
            <p:nvPr/>
          </p:nvSpPr>
          <p:spPr>
            <a:xfrm flipH="1">
              <a:off x="6197954" y="2630152"/>
              <a:ext cx="1394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256 GB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04C9301-888C-C413-0F51-0A12EE854250}"/>
                </a:ext>
              </a:extLst>
            </p:cNvPr>
            <p:cNvSpPr txBox="1"/>
            <p:nvPr/>
          </p:nvSpPr>
          <p:spPr>
            <a:xfrm flipH="1">
              <a:off x="7922536" y="2630152"/>
              <a:ext cx="1394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1 TB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05AA94DF-9A02-445D-72F5-8CF39F9B5E02}"/>
              </a:ext>
            </a:extLst>
          </p:cNvPr>
          <p:cNvSpPr txBox="1"/>
          <p:nvPr/>
        </p:nvSpPr>
        <p:spPr>
          <a:xfrm flipH="1">
            <a:off x="321568" y="3778333"/>
            <a:ext cx="109430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局部性原则：</a:t>
            </a:r>
            <a:r>
              <a:rPr lang="en-US" altLang="zh-CN" dirty="0"/>
              <a:t>CPU</a:t>
            </a:r>
            <a:r>
              <a:rPr lang="zh-CN" altLang="en-US" dirty="0"/>
              <a:t>在访问内存时，</a:t>
            </a:r>
            <a:r>
              <a:rPr lang="zh-CN" altLang="en-US" dirty="0">
                <a:solidFill>
                  <a:srgbClr val="FF0000"/>
                </a:solidFill>
              </a:rPr>
              <a:t>会自动将访问地址附近的数据一并装入缓存中，</a:t>
            </a:r>
            <a:r>
              <a:rPr lang="zh-CN" altLang="en-US" dirty="0"/>
              <a:t>这样下次访问附近的值时候，就可以</a:t>
            </a:r>
            <a:r>
              <a:rPr lang="zh-CN" altLang="en-US" dirty="0">
                <a:solidFill>
                  <a:srgbClr val="FF0000"/>
                </a:solidFill>
              </a:rPr>
              <a:t>直接从缓存中读取而不经过内存</a:t>
            </a:r>
            <a:r>
              <a:rPr lang="zh-CN" altLang="en-US" dirty="0"/>
              <a:t>，从而大大提升读写效率！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缓存操作完全由</a:t>
            </a:r>
            <a:r>
              <a:rPr lang="en-US" altLang="zh-CN" dirty="0"/>
              <a:t>CPU</a:t>
            </a:r>
            <a:r>
              <a:rPr lang="zh-CN" altLang="en-US" dirty="0"/>
              <a:t>自主决定（策略随型号而定），</a:t>
            </a:r>
            <a:r>
              <a:rPr lang="zh-CN" altLang="en-US" dirty="0">
                <a:solidFill>
                  <a:srgbClr val="FF0000"/>
                </a:solidFill>
              </a:rPr>
              <a:t>对程序员是透明的</a:t>
            </a:r>
            <a:r>
              <a:rPr lang="zh-CN" altLang="en-US" dirty="0"/>
              <a:t>（无论是高级语言还是汇编）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但是程序员可以通过间接的技巧使得程序对缓存友好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缓存优化是科学计算中最重要的技巧之一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619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存储器局部性原则</a:t>
            </a:r>
            <a:endParaRPr lang="en-US" sz="4000" dirty="0"/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B45C3CAC-AB69-74FE-0CAD-44AAABA98DFF}"/>
              </a:ext>
            </a:extLst>
          </p:cNvPr>
          <p:cNvSpPr txBox="1"/>
          <p:nvPr/>
        </p:nvSpPr>
        <p:spPr>
          <a:xfrm flipH="1">
            <a:off x="133515" y="845539"/>
            <a:ext cx="153128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C++</a:t>
            </a:r>
          </a:p>
          <a:p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a[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a[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a[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E346157-F975-F1F7-AC03-ED8DDA7979F7}"/>
              </a:ext>
            </a:extLst>
          </p:cNvPr>
          <p:cNvSpPr/>
          <p:nvPr/>
        </p:nvSpPr>
        <p:spPr>
          <a:xfrm>
            <a:off x="220896" y="2330149"/>
            <a:ext cx="1304318" cy="5292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+mn-ea"/>
              </a:rPr>
              <a:t>CPU</a:t>
            </a:r>
          </a:p>
          <a:p>
            <a:pPr algn="ctr"/>
            <a:r>
              <a:rPr lang="zh-CN" altLang="en-US" sz="1400" dirty="0">
                <a:latin typeface="+mn-ea"/>
              </a:rPr>
              <a:t>寄存器</a:t>
            </a:r>
            <a:endParaRPr lang="en-US" sz="1400" dirty="0">
              <a:latin typeface="+mn-ea"/>
            </a:endParaRPr>
          </a:p>
        </p:txBody>
      </p:sp>
      <p:sp>
        <p:nvSpPr>
          <p:cNvPr id="34" name="箭头: 左右 33">
            <a:extLst>
              <a:ext uri="{FF2B5EF4-FFF2-40B4-BE49-F238E27FC236}">
                <a16:creationId xmlns:a16="http://schemas.microsoft.com/office/drawing/2014/main" id="{DC1F7725-42C9-4419-F9CC-658FF974559A}"/>
              </a:ext>
            </a:extLst>
          </p:cNvPr>
          <p:cNvSpPr/>
          <p:nvPr/>
        </p:nvSpPr>
        <p:spPr>
          <a:xfrm rot="5400000">
            <a:off x="554115" y="2952127"/>
            <a:ext cx="637880" cy="452486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339200B-5E74-A2FA-C0EA-EB0D9ACF6D68}"/>
              </a:ext>
            </a:extLst>
          </p:cNvPr>
          <p:cNvSpPr/>
          <p:nvPr/>
        </p:nvSpPr>
        <p:spPr>
          <a:xfrm>
            <a:off x="220896" y="4664470"/>
            <a:ext cx="1304317" cy="191142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内存</a:t>
            </a:r>
            <a:endParaRPr lang="en-US" sz="1400" dirty="0">
              <a:latin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184A576-FE9E-2915-247E-70B6AEC5BFE7}"/>
              </a:ext>
            </a:extLst>
          </p:cNvPr>
          <p:cNvSpPr/>
          <p:nvPr/>
        </p:nvSpPr>
        <p:spPr>
          <a:xfrm>
            <a:off x="220897" y="3501781"/>
            <a:ext cx="1304317" cy="5248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缓存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zh-CN" altLang="en-US" sz="1400" dirty="0">
                <a:latin typeface="+mn-ea"/>
              </a:rPr>
              <a:t>（可能有</a:t>
            </a:r>
            <a:r>
              <a:rPr lang="en-US" altLang="zh-CN" sz="1400" dirty="0">
                <a:latin typeface="+mn-ea"/>
              </a:rPr>
              <a:t>3</a:t>
            </a:r>
            <a:r>
              <a:rPr lang="zh-CN" altLang="en-US" sz="1400" dirty="0">
                <a:latin typeface="+mn-ea"/>
              </a:rPr>
              <a:t>级）</a:t>
            </a:r>
            <a:endParaRPr lang="en-US" altLang="zh-CN" sz="1400" dirty="0">
              <a:latin typeface="+mn-ea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843960C-636B-BFCB-FAF3-F95D2C38A407}"/>
              </a:ext>
            </a:extLst>
          </p:cNvPr>
          <p:cNvSpPr/>
          <p:nvPr/>
        </p:nvSpPr>
        <p:spPr>
          <a:xfrm>
            <a:off x="1147864" y="5202960"/>
            <a:ext cx="377349" cy="912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sz="1400" dirty="0">
              <a:latin typeface="+mn-ea"/>
            </a:endParaRPr>
          </a:p>
        </p:txBody>
      </p:sp>
      <p:sp>
        <p:nvSpPr>
          <p:cNvPr id="5" name="箭头: 左右 4">
            <a:extLst>
              <a:ext uri="{FF2B5EF4-FFF2-40B4-BE49-F238E27FC236}">
                <a16:creationId xmlns:a16="http://schemas.microsoft.com/office/drawing/2014/main" id="{AEB58B08-DC34-5A76-CE7C-2BD474A47B8B}"/>
              </a:ext>
            </a:extLst>
          </p:cNvPr>
          <p:cNvSpPr/>
          <p:nvPr/>
        </p:nvSpPr>
        <p:spPr>
          <a:xfrm rot="5400000">
            <a:off x="554115" y="4119288"/>
            <a:ext cx="637880" cy="452486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4A6F0B-A5DA-BA84-9E2E-5AAEBB59219F}"/>
              </a:ext>
            </a:extLst>
          </p:cNvPr>
          <p:cNvSpPr/>
          <p:nvPr/>
        </p:nvSpPr>
        <p:spPr>
          <a:xfrm>
            <a:off x="2227436" y="2330148"/>
            <a:ext cx="1304318" cy="5292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+mn-ea"/>
              </a:rPr>
              <a:t>CPU</a:t>
            </a:r>
          </a:p>
          <a:p>
            <a:pPr algn="ctr"/>
            <a:r>
              <a:rPr lang="zh-CN" altLang="en-US" sz="1400" dirty="0">
                <a:latin typeface="+mn-ea"/>
              </a:rPr>
              <a:t>寄存器</a:t>
            </a:r>
            <a:endParaRPr lang="en-US" sz="1400" dirty="0">
              <a:latin typeface="+mn-ea"/>
            </a:endParaRPr>
          </a:p>
        </p:txBody>
      </p:sp>
      <p:sp>
        <p:nvSpPr>
          <p:cNvPr id="7" name="箭头: 左右 6">
            <a:extLst>
              <a:ext uri="{FF2B5EF4-FFF2-40B4-BE49-F238E27FC236}">
                <a16:creationId xmlns:a16="http://schemas.microsoft.com/office/drawing/2014/main" id="{8F3C7938-04FC-98AA-64B1-051F9C99374C}"/>
              </a:ext>
            </a:extLst>
          </p:cNvPr>
          <p:cNvSpPr/>
          <p:nvPr/>
        </p:nvSpPr>
        <p:spPr>
          <a:xfrm rot="5400000">
            <a:off x="2560655" y="2952126"/>
            <a:ext cx="637880" cy="452486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7608B5-B2F6-C7A0-8238-F679339B00AC}"/>
              </a:ext>
            </a:extLst>
          </p:cNvPr>
          <p:cNvSpPr/>
          <p:nvPr/>
        </p:nvSpPr>
        <p:spPr>
          <a:xfrm>
            <a:off x="2227436" y="4664469"/>
            <a:ext cx="1304317" cy="191142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内存</a:t>
            </a:r>
            <a:endParaRPr lang="en-US" sz="1400" dirty="0"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8902D18-0D04-8374-41EF-BFFEE129CF0E}"/>
              </a:ext>
            </a:extLst>
          </p:cNvPr>
          <p:cNvSpPr/>
          <p:nvPr/>
        </p:nvSpPr>
        <p:spPr>
          <a:xfrm>
            <a:off x="2227437" y="3501780"/>
            <a:ext cx="1304317" cy="5248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缓存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zh-CN" altLang="en-US" sz="1400" dirty="0">
                <a:latin typeface="+mn-ea"/>
              </a:rPr>
              <a:t>（可能有</a:t>
            </a:r>
            <a:r>
              <a:rPr lang="en-US" altLang="zh-CN" sz="1400" dirty="0">
                <a:latin typeface="+mn-ea"/>
              </a:rPr>
              <a:t>3</a:t>
            </a:r>
            <a:r>
              <a:rPr lang="zh-CN" altLang="en-US" sz="1400" dirty="0">
                <a:latin typeface="+mn-ea"/>
              </a:rPr>
              <a:t>级）</a:t>
            </a:r>
            <a:endParaRPr lang="en-US" altLang="zh-CN" sz="1400" dirty="0">
              <a:latin typeface="+mn-ea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18795E4-6A1B-8BD9-88F0-C3FD7545599A}"/>
              </a:ext>
            </a:extLst>
          </p:cNvPr>
          <p:cNvSpPr/>
          <p:nvPr/>
        </p:nvSpPr>
        <p:spPr>
          <a:xfrm>
            <a:off x="3154404" y="5202959"/>
            <a:ext cx="377349" cy="912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sz="1400" dirty="0">
              <a:latin typeface="+mn-ea"/>
            </a:endParaRPr>
          </a:p>
        </p:txBody>
      </p:sp>
      <p:sp>
        <p:nvSpPr>
          <p:cNvPr id="24" name="箭头: 左右 23">
            <a:extLst>
              <a:ext uri="{FF2B5EF4-FFF2-40B4-BE49-F238E27FC236}">
                <a16:creationId xmlns:a16="http://schemas.microsoft.com/office/drawing/2014/main" id="{6AC1266E-EEE8-4890-B573-26F7999878A1}"/>
              </a:ext>
            </a:extLst>
          </p:cNvPr>
          <p:cNvSpPr/>
          <p:nvPr/>
        </p:nvSpPr>
        <p:spPr>
          <a:xfrm rot="5400000">
            <a:off x="2560655" y="4119287"/>
            <a:ext cx="637880" cy="452486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1978DCB-FCB8-5ED4-FEC6-E523292598B6}"/>
              </a:ext>
            </a:extLst>
          </p:cNvPr>
          <p:cNvSpPr txBox="1"/>
          <p:nvPr/>
        </p:nvSpPr>
        <p:spPr>
          <a:xfrm flipH="1">
            <a:off x="2113954" y="845539"/>
            <a:ext cx="15312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a[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2B31B35-0332-35AE-FC4B-90FD403EAF10}"/>
              </a:ext>
            </a:extLst>
          </p:cNvPr>
          <p:cNvGrpSpPr/>
          <p:nvPr/>
        </p:nvGrpSpPr>
        <p:grpSpPr>
          <a:xfrm>
            <a:off x="3531754" y="2594789"/>
            <a:ext cx="2432454" cy="1169396"/>
            <a:chOff x="3531754" y="2594789"/>
            <a:chExt cx="2432454" cy="1169396"/>
          </a:xfrm>
        </p:grpSpPr>
        <p:cxnSp>
          <p:nvCxnSpPr>
            <p:cNvPr id="33" name="连接符: 肘形 32">
              <a:extLst>
                <a:ext uri="{FF2B5EF4-FFF2-40B4-BE49-F238E27FC236}">
                  <a16:creationId xmlns:a16="http://schemas.microsoft.com/office/drawing/2014/main" id="{6462A360-75D6-6AE8-1A1F-E0694340BBB5}"/>
                </a:ext>
              </a:extLst>
            </p:cNvPr>
            <p:cNvCxnSpPr>
              <a:stCxn id="6" idx="3"/>
              <a:endCxn id="15" idx="3"/>
            </p:cNvCxnSpPr>
            <p:nvPr/>
          </p:nvCxnSpPr>
          <p:spPr>
            <a:xfrm>
              <a:off x="3531754" y="2594789"/>
              <a:ext cx="12700" cy="1169396"/>
            </a:xfrm>
            <a:prstGeom prst="bentConnector3">
              <a:avLst>
                <a:gd name="adj1" fmla="val 1800000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6CD59E4-61DA-ED10-00C3-52A5E7BB4CF0}"/>
                </a:ext>
              </a:extLst>
            </p:cNvPr>
            <p:cNvSpPr txBox="1"/>
            <p:nvPr/>
          </p:nvSpPr>
          <p:spPr>
            <a:xfrm flipH="1">
              <a:off x="3752187" y="2932923"/>
              <a:ext cx="2212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/>
                <a:t>缓存中没有</a:t>
              </a:r>
              <a:r>
                <a:rPr lang="pt-BR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</a:t>
              </a:r>
              <a:r>
                <a:rPr lang="pt-BR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pt-BR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 </a:t>
              </a:r>
              <a:endParaRPr lang="en-US" altLang="zh-CN" dirty="0">
                <a:solidFill>
                  <a:srgbClr val="FF0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rgbClr val="FF0000"/>
                  </a:solidFill>
                </a:rPr>
                <a:t>Cache miss</a:t>
              </a:r>
              <a:endParaRPr lang="en-US" altLang="zh-CN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2BDF678-1AB0-A881-BA85-A8B69D2E5124}"/>
              </a:ext>
            </a:extLst>
          </p:cNvPr>
          <p:cNvGrpSpPr/>
          <p:nvPr/>
        </p:nvGrpSpPr>
        <p:grpSpPr>
          <a:xfrm>
            <a:off x="3531753" y="2594789"/>
            <a:ext cx="2369693" cy="3064418"/>
            <a:chOff x="2283370" y="652500"/>
            <a:chExt cx="2369693" cy="3064418"/>
          </a:xfrm>
        </p:grpSpPr>
        <p:cxnSp>
          <p:nvCxnSpPr>
            <p:cNvPr id="38" name="连接符: 肘形 37">
              <a:extLst>
                <a:ext uri="{FF2B5EF4-FFF2-40B4-BE49-F238E27FC236}">
                  <a16:creationId xmlns:a16="http://schemas.microsoft.com/office/drawing/2014/main" id="{4837BC4F-F5D7-9412-C44A-8A7151A872D7}"/>
                </a:ext>
              </a:extLst>
            </p:cNvPr>
            <p:cNvCxnSpPr>
              <a:cxnSpLocks/>
              <a:stCxn id="21" idx="3"/>
              <a:endCxn id="6" idx="3"/>
            </p:cNvCxnSpPr>
            <p:nvPr/>
          </p:nvCxnSpPr>
          <p:spPr>
            <a:xfrm flipV="1">
              <a:off x="2283370" y="652500"/>
              <a:ext cx="1" cy="3064418"/>
            </a:xfrm>
            <a:prstGeom prst="bentConnector3">
              <a:avLst>
                <a:gd name="adj1" fmla="val 22860100000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71D0A2D8-AFCB-1966-BD04-9C961DF52782}"/>
                </a:ext>
              </a:extLst>
            </p:cNvPr>
            <p:cNvSpPr txBox="1"/>
            <p:nvPr/>
          </p:nvSpPr>
          <p:spPr>
            <a:xfrm flipH="1">
              <a:off x="2503805" y="2033909"/>
              <a:ext cx="2149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/>
                <a:t>从内存读入</a:t>
              </a:r>
              <a:r>
                <a:rPr lang="pt-BR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</a:t>
              </a:r>
              <a:r>
                <a:rPr lang="pt-BR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pt-BR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 </a:t>
              </a:r>
              <a:endParaRPr lang="en-US" altLang="zh-CN" dirty="0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FA2EBCB-2A43-FCAD-E1B3-4F21F2A28E4D}"/>
              </a:ext>
            </a:extLst>
          </p:cNvPr>
          <p:cNvGrpSpPr/>
          <p:nvPr/>
        </p:nvGrpSpPr>
        <p:grpSpPr>
          <a:xfrm>
            <a:off x="3531754" y="3764185"/>
            <a:ext cx="2966321" cy="2286590"/>
            <a:chOff x="3531754" y="3764185"/>
            <a:chExt cx="2966321" cy="2286590"/>
          </a:xfrm>
        </p:grpSpPr>
        <p:cxnSp>
          <p:nvCxnSpPr>
            <p:cNvPr id="47" name="连接符: 肘形 46">
              <a:extLst>
                <a:ext uri="{FF2B5EF4-FFF2-40B4-BE49-F238E27FC236}">
                  <a16:creationId xmlns:a16="http://schemas.microsoft.com/office/drawing/2014/main" id="{D819D079-D796-3BA0-7B9D-AF139B74BDB7}"/>
                </a:ext>
              </a:extLst>
            </p:cNvPr>
            <p:cNvCxnSpPr>
              <a:cxnSpLocks/>
              <a:stCxn id="51" idx="1"/>
              <a:endCxn id="15" idx="3"/>
            </p:cNvCxnSpPr>
            <p:nvPr/>
          </p:nvCxnSpPr>
          <p:spPr>
            <a:xfrm flipH="1" flipV="1">
              <a:off x="3531754" y="3764185"/>
              <a:ext cx="564068" cy="1882880"/>
            </a:xfrm>
            <a:prstGeom prst="bentConnector3">
              <a:avLst>
                <a:gd name="adj1" fmla="val -40527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033BCC1-8E20-EF4C-AE6D-65215139D9F9}"/>
                </a:ext>
              </a:extLst>
            </p:cNvPr>
            <p:cNvSpPr txBox="1"/>
            <p:nvPr/>
          </p:nvSpPr>
          <p:spPr>
            <a:xfrm flipH="1">
              <a:off x="4348817" y="4607747"/>
              <a:ext cx="21492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/>
                <a:t>顺便把</a:t>
              </a:r>
              <a:r>
                <a:rPr lang="pt-BR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pt-BR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r>
                <a:rPr lang="zh-CN" altLang="en-US" dirty="0"/>
                <a:t>到</a:t>
              </a:r>
              <a:r>
                <a:rPr lang="pt-BR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63</a:t>
              </a:r>
              <a:r>
                <a:rPr lang="pt-BR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r>
                <a:rPr lang="zh-CN" alt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读入缓存</a:t>
              </a:r>
              <a:endParaRPr lang="en-US" altLang="zh-CN" dirty="0"/>
            </a:p>
          </p:txBody>
        </p:sp>
        <p:sp>
          <p:nvSpPr>
            <p:cNvPr id="51" name="左大括号 50">
              <a:extLst>
                <a:ext uri="{FF2B5EF4-FFF2-40B4-BE49-F238E27FC236}">
                  <a16:creationId xmlns:a16="http://schemas.microsoft.com/office/drawing/2014/main" id="{A8C627F8-9EB7-A85D-ABFD-2D169DE814B5}"/>
                </a:ext>
              </a:extLst>
            </p:cNvPr>
            <p:cNvSpPr/>
            <p:nvPr/>
          </p:nvSpPr>
          <p:spPr>
            <a:xfrm rot="10800000">
              <a:off x="3635092" y="5254078"/>
              <a:ext cx="460730" cy="796697"/>
            </a:xfrm>
            <a:prstGeom prst="leftBrace">
              <a:avLst>
                <a:gd name="adj1" fmla="val 33014"/>
                <a:gd name="adj2" fmla="val 50673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CACFADAB-A8E1-9E6B-9F8B-2A7E1CC0A875}"/>
              </a:ext>
            </a:extLst>
          </p:cNvPr>
          <p:cNvSpPr/>
          <p:nvPr/>
        </p:nvSpPr>
        <p:spPr>
          <a:xfrm>
            <a:off x="6728100" y="2330148"/>
            <a:ext cx="1304318" cy="5292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+mn-ea"/>
              </a:rPr>
              <a:t>CPU</a:t>
            </a:r>
          </a:p>
          <a:p>
            <a:pPr algn="ctr"/>
            <a:r>
              <a:rPr lang="zh-CN" altLang="en-US" sz="1400" dirty="0">
                <a:latin typeface="+mn-ea"/>
              </a:rPr>
              <a:t>寄存器</a:t>
            </a:r>
            <a:endParaRPr lang="en-US" sz="1400" dirty="0">
              <a:latin typeface="+mn-ea"/>
            </a:endParaRPr>
          </a:p>
        </p:txBody>
      </p:sp>
      <p:sp>
        <p:nvSpPr>
          <p:cNvPr id="59" name="箭头: 左右 58">
            <a:extLst>
              <a:ext uri="{FF2B5EF4-FFF2-40B4-BE49-F238E27FC236}">
                <a16:creationId xmlns:a16="http://schemas.microsoft.com/office/drawing/2014/main" id="{B78A8A71-C436-7B58-6770-025EE67A6DB6}"/>
              </a:ext>
            </a:extLst>
          </p:cNvPr>
          <p:cNvSpPr/>
          <p:nvPr/>
        </p:nvSpPr>
        <p:spPr>
          <a:xfrm rot="5400000">
            <a:off x="7061319" y="2952126"/>
            <a:ext cx="637880" cy="452486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79BE32F-2671-16E2-F42B-FD28BCE1730E}"/>
              </a:ext>
            </a:extLst>
          </p:cNvPr>
          <p:cNvSpPr/>
          <p:nvPr/>
        </p:nvSpPr>
        <p:spPr>
          <a:xfrm>
            <a:off x="6728100" y="4664469"/>
            <a:ext cx="1304317" cy="191142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内存</a:t>
            </a:r>
            <a:endParaRPr lang="en-US" sz="1400" dirty="0">
              <a:latin typeface="+mn-ea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F8D0FC4-8980-3E09-94B9-756966CA2EAB}"/>
              </a:ext>
            </a:extLst>
          </p:cNvPr>
          <p:cNvSpPr/>
          <p:nvPr/>
        </p:nvSpPr>
        <p:spPr>
          <a:xfrm>
            <a:off x="6728101" y="3501780"/>
            <a:ext cx="1304317" cy="5248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缓存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zh-CN" altLang="en-US" sz="1400" dirty="0">
                <a:latin typeface="+mn-ea"/>
              </a:rPr>
              <a:t>（可能有</a:t>
            </a:r>
            <a:r>
              <a:rPr lang="en-US" altLang="zh-CN" sz="1400" dirty="0">
                <a:latin typeface="+mn-ea"/>
              </a:rPr>
              <a:t>3</a:t>
            </a:r>
            <a:r>
              <a:rPr lang="zh-CN" altLang="en-US" sz="1400" dirty="0">
                <a:latin typeface="+mn-ea"/>
              </a:rPr>
              <a:t>级）</a:t>
            </a:r>
            <a:endParaRPr lang="en-US" altLang="zh-CN" sz="1400" dirty="0">
              <a:latin typeface="+mn-ea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7717C088-CD03-C10C-AE45-09947DCA0ADB}"/>
              </a:ext>
            </a:extLst>
          </p:cNvPr>
          <p:cNvSpPr/>
          <p:nvPr/>
        </p:nvSpPr>
        <p:spPr>
          <a:xfrm>
            <a:off x="7655068" y="5202959"/>
            <a:ext cx="377349" cy="912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sz="1400" dirty="0">
              <a:latin typeface="+mn-ea"/>
            </a:endParaRPr>
          </a:p>
        </p:txBody>
      </p:sp>
      <p:sp>
        <p:nvSpPr>
          <p:cNvPr id="64" name="箭头: 左右 63">
            <a:extLst>
              <a:ext uri="{FF2B5EF4-FFF2-40B4-BE49-F238E27FC236}">
                <a16:creationId xmlns:a16="http://schemas.microsoft.com/office/drawing/2014/main" id="{45E935B6-CD7E-BB67-5E9C-D7EFC6DCD75E}"/>
              </a:ext>
            </a:extLst>
          </p:cNvPr>
          <p:cNvSpPr/>
          <p:nvPr/>
        </p:nvSpPr>
        <p:spPr>
          <a:xfrm rot="5400000">
            <a:off x="7061319" y="4119287"/>
            <a:ext cx="637880" cy="452486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CB74DD8-B642-6286-626C-F39944CC3EB7}"/>
              </a:ext>
            </a:extLst>
          </p:cNvPr>
          <p:cNvGrpSpPr/>
          <p:nvPr/>
        </p:nvGrpSpPr>
        <p:grpSpPr>
          <a:xfrm>
            <a:off x="8032418" y="2594789"/>
            <a:ext cx="2432454" cy="1169396"/>
            <a:chOff x="3531754" y="2594789"/>
            <a:chExt cx="2432454" cy="1169396"/>
          </a:xfrm>
        </p:grpSpPr>
        <p:cxnSp>
          <p:nvCxnSpPr>
            <p:cNvPr id="66" name="连接符: 肘形 65">
              <a:extLst>
                <a:ext uri="{FF2B5EF4-FFF2-40B4-BE49-F238E27FC236}">
                  <a16:creationId xmlns:a16="http://schemas.microsoft.com/office/drawing/2014/main" id="{60834193-7A79-7508-3E8A-9A6DEE377332}"/>
                </a:ext>
              </a:extLst>
            </p:cNvPr>
            <p:cNvCxnSpPr>
              <a:cxnSpLocks/>
              <a:stCxn id="58" idx="3"/>
              <a:endCxn id="62" idx="3"/>
            </p:cNvCxnSpPr>
            <p:nvPr/>
          </p:nvCxnSpPr>
          <p:spPr>
            <a:xfrm>
              <a:off x="3531754" y="2594789"/>
              <a:ext cx="12700" cy="1169396"/>
            </a:xfrm>
            <a:prstGeom prst="bentConnector3">
              <a:avLst>
                <a:gd name="adj1" fmla="val 1800000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55E71F0-B248-C7C1-C51F-1529979DE966}"/>
                </a:ext>
              </a:extLst>
            </p:cNvPr>
            <p:cNvSpPr txBox="1"/>
            <p:nvPr/>
          </p:nvSpPr>
          <p:spPr>
            <a:xfrm flipH="1">
              <a:off x="3752187" y="2932923"/>
              <a:ext cx="2212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/>
                <a:t>缓存中有</a:t>
              </a:r>
              <a:r>
                <a:rPr lang="pt-BR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7</a:t>
              </a:r>
              <a:r>
                <a:rPr lang="pt-BR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 </a:t>
              </a:r>
              <a:endParaRPr lang="en-US" altLang="zh-CN" dirty="0">
                <a:solidFill>
                  <a:srgbClr val="FF0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rgbClr val="FF0000"/>
                  </a:solidFill>
                </a:rPr>
                <a:t>Cache hit</a:t>
              </a:r>
              <a:endParaRPr lang="en-US" altLang="zh-CN" dirty="0"/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7D09AB00-9C54-60F3-AC56-B472E31C8A4F}"/>
              </a:ext>
            </a:extLst>
          </p:cNvPr>
          <p:cNvSpPr txBox="1"/>
          <p:nvPr/>
        </p:nvSpPr>
        <p:spPr>
          <a:xfrm flipH="1">
            <a:off x="6840861" y="845539"/>
            <a:ext cx="15312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zh-CN" dirty="0">
                <a:solidFill>
                  <a:srgbClr val="098658"/>
                </a:solidFill>
                <a:latin typeface="Consolas" panose="020B0609020204030204" pitchFamily="49" charset="0"/>
              </a:rPr>
              <a:t>13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FDD7DE92-FE46-AE87-E75B-679010C993DE}"/>
              </a:ext>
            </a:extLst>
          </p:cNvPr>
          <p:cNvSpPr txBox="1"/>
          <p:nvPr/>
        </p:nvSpPr>
        <p:spPr>
          <a:xfrm flipH="1">
            <a:off x="8113421" y="5154072"/>
            <a:ext cx="221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不需要再从内存中直接读取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！</a:t>
            </a:r>
            <a:endParaRPr lang="en-US" altLang="zh-CN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F9F399A0-F775-78E9-D87F-3601D9D1A7E9}"/>
              </a:ext>
            </a:extLst>
          </p:cNvPr>
          <p:cNvSpPr txBox="1"/>
          <p:nvPr/>
        </p:nvSpPr>
        <p:spPr>
          <a:xfrm flipH="1">
            <a:off x="2293041" y="1540617"/>
            <a:ext cx="685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缓存一次都是载入大量数据，被称为缓存线长（</a:t>
            </a:r>
            <a:r>
              <a:rPr lang="en-US" altLang="zh-CN" dirty="0"/>
              <a:t>cache line length</a:t>
            </a:r>
            <a:r>
              <a:rPr lang="zh-CN" altLang="en-US" dirty="0"/>
              <a:t>）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48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提高缓存命中率</a:t>
            </a:r>
            <a:endParaRPr lang="en-US" sz="4000" dirty="0"/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7DEA842-753E-7B91-193A-0B513BF85188}"/>
              </a:ext>
            </a:extLst>
          </p:cNvPr>
          <p:cNvSpPr txBox="1"/>
          <p:nvPr/>
        </p:nvSpPr>
        <p:spPr>
          <a:xfrm flipH="1">
            <a:off x="107560" y="751841"/>
            <a:ext cx="82776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提高</a:t>
            </a:r>
            <a:r>
              <a:rPr lang="en-US" altLang="zh-CN" dirty="0">
                <a:solidFill>
                  <a:srgbClr val="FF0000"/>
                </a:solidFill>
              </a:rPr>
              <a:t>cache hit</a:t>
            </a:r>
            <a:r>
              <a:rPr lang="zh-CN" altLang="en-US" dirty="0"/>
              <a:t>可以极大地提升科学计算程序的速度！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基本原则：提高数据访问局部性！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经典案例：</a:t>
            </a:r>
            <a:r>
              <a:rPr lang="en-US" altLang="zh-CN" dirty="0"/>
              <a:t>C++</a:t>
            </a:r>
            <a:r>
              <a:rPr lang="zh-CN" altLang="en-US" dirty="0"/>
              <a:t>二维数组行优先，所以</a:t>
            </a:r>
            <a:r>
              <a:rPr lang="zh-CN" altLang="en-US" dirty="0">
                <a:solidFill>
                  <a:srgbClr val="FF0000"/>
                </a:solidFill>
              </a:rPr>
              <a:t>行优先访问更加缓存友好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27519B-0AD3-FFC5-07CE-17A7DBED40C4}"/>
              </a:ext>
            </a:extLst>
          </p:cNvPr>
          <p:cNvSpPr txBox="1"/>
          <p:nvPr/>
        </p:nvSpPr>
        <p:spPr>
          <a:xfrm flipH="1">
            <a:off x="477219" y="3393890"/>
            <a:ext cx="4918382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C++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Cache friendly!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j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++j)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++a[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][j];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6D2C6E-DEE2-D05B-28FE-793529B2B5E7}"/>
              </a:ext>
            </a:extLst>
          </p:cNvPr>
          <p:cNvSpPr txBox="1"/>
          <p:nvPr/>
        </p:nvSpPr>
        <p:spPr>
          <a:xfrm flipH="1">
            <a:off x="6238673" y="3393890"/>
            <a:ext cx="4918382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C++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Cache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un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friendly!</a:t>
            </a:r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j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++j)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++a[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][j];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D04F60C-B960-D363-67FF-B81EEE577142}"/>
              </a:ext>
            </a:extLst>
          </p:cNvPr>
          <p:cNvGrpSpPr/>
          <p:nvPr/>
        </p:nvGrpSpPr>
        <p:grpSpPr>
          <a:xfrm>
            <a:off x="782020" y="2477312"/>
            <a:ext cx="10537162" cy="784699"/>
            <a:chOff x="477220" y="5369667"/>
            <a:chExt cx="10537162" cy="78469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AAB237A-94A0-4D2A-8D74-F134AD444F18}"/>
                </a:ext>
              </a:extLst>
            </p:cNvPr>
            <p:cNvSpPr/>
            <p:nvPr/>
          </p:nvSpPr>
          <p:spPr>
            <a:xfrm>
              <a:off x="477220" y="5369668"/>
              <a:ext cx="10537162" cy="78469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内存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5274242-CC36-039E-E436-B38B77FB740F}"/>
                </a:ext>
              </a:extLst>
            </p:cNvPr>
            <p:cNvSpPr/>
            <p:nvPr/>
          </p:nvSpPr>
          <p:spPr>
            <a:xfrm>
              <a:off x="869004" y="5369667"/>
              <a:ext cx="901429" cy="28534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</a:t>
              </a:r>
              <a:r>
                <a:rPr lang="en-US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][</a:t>
              </a:r>
              <a:r>
                <a:rPr lang="en-US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DF37C31-E68A-53B1-D28B-9BDC619C640E}"/>
                </a:ext>
              </a:extLst>
            </p:cNvPr>
            <p:cNvSpPr/>
            <p:nvPr/>
          </p:nvSpPr>
          <p:spPr>
            <a:xfrm>
              <a:off x="1770433" y="5369667"/>
              <a:ext cx="901429" cy="28534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</a:t>
              </a:r>
              <a:r>
                <a:rPr lang="en-US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][</a:t>
              </a:r>
              <a:r>
                <a:rPr lang="en-US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2458867-364A-FBDA-AC76-B49979E22469}"/>
                </a:ext>
              </a:extLst>
            </p:cNvPr>
            <p:cNvSpPr/>
            <p:nvPr/>
          </p:nvSpPr>
          <p:spPr>
            <a:xfrm>
              <a:off x="2671862" y="5369667"/>
              <a:ext cx="901429" cy="28534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</a:t>
              </a:r>
              <a:r>
                <a:rPr lang="en-US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][</a:t>
              </a:r>
              <a:r>
                <a:rPr lang="en-US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0CBC397-30F0-5385-71DE-376F51E85D97}"/>
                </a:ext>
              </a:extLst>
            </p:cNvPr>
            <p:cNvSpPr/>
            <p:nvPr/>
          </p:nvSpPr>
          <p:spPr>
            <a:xfrm>
              <a:off x="3573291" y="5369667"/>
              <a:ext cx="901429" cy="28534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…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B5BC477-DD41-A201-4B19-6BA1AB422AA1}"/>
                </a:ext>
              </a:extLst>
            </p:cNvPr>
            <p:cNvSpPr/>
            <p:nvPr/>
          </p:nvSpPr>
          <p:spPr>
            <a:xfrm>
              <a:off x="4474720" y="5369667"/>
              <a:ext cx="901429" cy="28534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</a:t>
              </a:r>
              <a:r>
                <a:rPr lang="en-US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][</a:t>
              </a:r>
              <a:r>
                <a:rPr lang="en-US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17EA6AA-F7C6-1FB6-FBDC-241609F93136}"/>
                </a:ext>
              </a:extLst>
            </p:cNvPr>
            <p:cNvSpPr/>
            <p:nvPr/>
          </p:nvSpPr>
          <p:spPr>
            <a:xfrm>
              <a:off x="5376149" y="5369667"/>
              <a:ext cx="901429" cy="28534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…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C876959-FA62-6986-AED3-5A3792F02400}"/>
                </a:ext>
              </a:extLst>
            </p:cNvPr>
            <p:cNvSpPr/>
            <p:nvPr/>
          </p:nvSpPr>
          <p:spPr>
            <a:xfrm>
              <a:off x="6277578" y="5369667"/>
              <a:ext cx="901429" cy="28534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</a:t>
              </a:r>
              <a:r>
                <a:rPr lang="en-US" altLang="zh-CN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][</a:t>
              </a:r>
              <a:r>
                <a:rPr lang="en-US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105E9D0-BB5A-A9BA-2EB4-0DEC8CA50129}"/>
                </a:ext>
              </a:extLst>
            </p:cNvPr>
            <p:cNvSpPr/>
            <p:nvPr/>
          </p:nvSpPr>
          <p:spPr>
            <a:xfrm>
              <a:off x="7179007" y="5369667"/>
              <a:ext cx="901429" cy="28534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…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D028F19-F78E-8C9D-F058-1C309C3CC2C1}"/>
                </a:ext>
              </a:extLst>
            </p:cNvPr>
            <p:cNvSpPr/>
            <p:nvPr/>
          </p:nvSpPr>
          <p:spPr>
            <a:xfrm>
              <a:off x="8080436" y="5369667"/>
              <a:ext cx="1381334" cy="28534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</a:t>
              </a:r>
              <a:r>
                <a:rPr lang="en-US" altLang="zh-CN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127</a:t>
              </a:r>
              <a:r>
                <a:rPr lang="en-US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][</a:t>
              </a:r>
              <a:r>
                <a:rPr lang="en-US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127</a:t>
              </a:r>
              <a:r>
                <a:rPr lang="en-US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endParaRPr lang="en-US" sz="14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2294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提高缓存命中率</a:t>
            </a:r>
            <a:endParaRPr lang="en-US" sz="4000" dirty="0"/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7DEA842-753E-7B91-193A-0B513BF85188}"/>
              </a:ext>
            </a:extLst>
          </p:cNvPr>
          <p:cNvSpPr txBox="1"/>
          <p:nvPr/>
        </p:nvSpPr>
        <p:spPr>
          <a:xfrm flipH="1">
            <a:off x="107560" y="751841"/>
            <a:ext cx="50999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Linux</a:t>
            </a:r>
            <a:r>
              <a:rPr lang="zh-CN" altLang="en-US" dirty="0"/>
              <a:t>下，缓存命中率可以用</a:t>
            </a:r>
            <a:r>
              <a:rPr lang="en-US" altLang="zh-CN" dirty="0" err="1">
                <a:solidFill>
                  <a:srgbClr val="FF0000"/>
                </a:solidFill>
              </a:rPr>
              <a:t>Valgrind</a:t>
            </a:r>
            <a:r>
              <a:rPr lang="zh-CN" altLang="en-US" dirty="0"/>
              <a:t>来检测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缓存优化程序：</a:t>
            </a:r>
            <a:r>
              <a:rPr lang="en-US" altLang="zh-CN" dirty="0" err="1"/>
              <a:t>OpenBlas</a:t>
            </a:r>
            <a:r>
              <a:rPr lang="zh-CN" altLang="en-US" dirty="0"/>
              <a:t>，</a:t>
            </a:r>
            <a:r>
              <a:rPr lang="en-US" altLang="zh-CN" dirty="0"/>
              <a:t>FFTW3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Gaussian</a:t>
            </a:r>
            <a:r>
              <a:rPr lang="zh-CN" altLang="en-US" dirty="0"/>
              <a:t>函数的分子积分：</a:t>
            </a:r>
            <a:r>
              <a:rPr lang="en-US" altLang="zh-CN" dirty="0" err="1"/>
              <a:t>libreta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C3F24D-69EB-D33E-82D4-7A2674FDD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2413219"/>
            <a:ext cx="6007182" cy="3493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6667E8-19FF-CFFD-AD1A-3F6AF35D3124}"/>
              </a:ext>
            </a:extLst>
          </p:cNvPr>
          <p:cNvSpPr txBox="1"/>
          <p:nvPr/>
        </p:nvSpPr>
        <p:spPr>
          <a:xfrm flipH="1">
            <a:off x="914044" y="6349419"/>
            <a:ext cx="5022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u="sng" dirty="0"/>
              <a:t>Zhang, J.</a:t>
            </a:r>
            <a:r>
              <a:rPr lang="en-US" altLang="zh-CN" sz="1200" dirty="0"/>
              <a:t> </a:t>
            </a:r>
            <a:r>
              <a:rPr lang="en-US" altLang="zh-CN" sz="1200" i="1" dirty="0"/>
              <a:t>J. Chem. Theory </a:t>
            </a:r>
            <a:r>
              <a:rPr lang="en-US" altLang="zh-CN" sz="1200" i="1" dirty="0" err="1"/>
              <a:t>Comput</a:t>
            </a:r>
            <a:r>
              <a:rPr lang="en-US" altLang="zh-CN" sz="1200" i="1" dirty="0"/>
              <a:t>.</a:t>
            </a:r>
            <a:r>
              <a:rPr lang="en-US" altLang="zh-CN" sz="1200" dirty="0"/>
              <a:t> 2018, 14, 572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9EC2EF-4CCB-FC3B-E52F-E98DE0E977A7}"/>
              </a:ext>
            </a:extLst>
          </p:cNvPr>
          <p:cNvSpPr txBox="1"/>
          <p:nvPr/>
        </p:nvSpPr>
        <p:spPr>
          <a:xfrm flipH="1">
            <a:off x="6984462" y="751841"/>
            <a:ext cx="50999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极端优化下，要考虑三级缓存的不同大小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每个级别的缓存都要有相应尺寸的优化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需要自动和手动同时进行</a:t>
            </a:r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4DAC18C-FFBE-BF82-8556-6488B60F4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462" y="2504720"/>
            <a:ext cx="4691940" cy="3310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040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内存管理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27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0616F93-109F-5961-B4BB-5FE0E5B8B557}"/>
              </a:ext>
            </a:extLst>
          </p:cNvPr>
          <p:cNvSpPr txBox="1"/>
          <p:nvPr/>
        </p:nvSpPr>
        <p:spPr>
          <a:xfrm flipH="1">
            <a:off x="5131211" y="800999"/>
            <a:ext cx="6832189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C++</a:t>
            </a:r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 stack.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x;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=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*)malloc(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In heap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free(x);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18CAC6-F357-DC3D-16C2-9867ECE63B4F}"/>
              </a:ext>
            </a:extLst>
          </p:cNvPr>
          <p:cNvSpPr txBox="1"/>
          <p:nvPr/>
        </p:nvSpPr>
        <p:spPr>
          <a:xfrm flipH="1">
            <a:off x="76199" y="800999"/>
            <a:ext cx="4886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栈</a:t>
            </a:r>
            <a:r>
              <a:rPr lang="zh-CN" altLang="en-US" dirty="0"/>
              <a:t>（</a:t>
            </a:r>
            <a:r>
              <a:rPr lang="en-US" altLang="zh-CN" dirty="0"/>
              <a:t>stack</a:t>
            </a:r>
            <a:r>
              <a:rPr lang="zh-CN" altLang="en-US" dirty="0"/>
              <a:t>）：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编译器在需要时自动分配，不需要时自动清除的变量存储区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堆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（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heap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）：程序向操作系统动态请求分配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Fortran: allocate/deallocate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C++: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malloc/free; new/delete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249DE5-0C31-B5EC-3D52-BCA811A3610A}"/>
              </a:ext>
            </a:extLst>
          </p:cNvPr>
          <p:cNvSpPr/>
          <p:nvPr/>
        </p:nvSpPr>
        <p:spPr>
          <a:xfrm>
            <a:off x="472879" y="2948814"/>
            <a:ext cx="1273117" cy="36828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内存</a:t>
            </a:r>
            <a:endParaRPr lang="en-US" sz="1400" dirty="0">
              <a:latin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0186D0C-ED04-4938-6842-F30A951D85BA}"/>
              </a:ext>
            </a:extLst>
          </p:cNvPr>
          <p:cNvSpPr/>
          <p:nvPr/>
        </p:nvSpPr>
        <p:spPr>
          <a:xfrm>
            <a:off x="1322602" y="3147989"/>
            <a:ext cx="423394" cy="69068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40D3286-6126-76C4-6DEF-25E200A8FC6D}"/>
              </a:ext>
            </a:extLst>
          </p:cNvPr>
          <p:cNvSpPr txBox="1"/>
          <p:nvPr/>
        </p:nvSpPr>
        <p:spPr>
          <a:xfrm flipH="1">
            <a:off x="1877575" y="3244334"/>
            <a:ext cx="86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malloc</a:t>
            </a:r>
            <a:endParaRPr lang="en-US" altLang="zh-CN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5B6D2DD-B95C-C854-F636-AA296C2D3BAC}"/>
              </a:ext>
            </a:extLst>
          </p:cNvPr>
          <p:cNvSpPr/>
          <p:nvPr/>
        </p:nvSpPr>
        <p:spPr>
          <a:xfrm>
            <a:off x="2861761" y="2948814"/>
            <a:ext cx="1273117" cy="36828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内存</a:t>
            </a:r>
            <a:endParaRPr lang="en-US" sz="1400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DD7F48-D85B-4D23-81F1-A660CA268F70}"/>
              </a:ext>
            </a:extLst>
          </p:cNvPr>
          <p:cNvSpPr/>
          <p:nvPr/>
        </p:nvSpPr>
        <p:spPr>
          <a:xfrm>
            <a:off x="3711484" y="3147989"/>
            <a:ext cx="423394" cy="69068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2B16578-5BD6-9744-2FA8-43A8F15A63CD}"/>
              </a:ext>
            </a:extLst>
          </p:cNvPr>
          <p:cNvSpPr/>
          <p:nvPr/>
        </p:nvSpPr>
        <p:spPr>
          <a:xfrm>
            <a:off x="3711484" y="5461877"/>
            <a:ext cx="423394" cy="69068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BAACEDB-D9FB-7027-F328-633BDDA540C2}"/>
              </a:ext>
            </a:extLst>
          </p:cNvPr>
          <p:cNvSpPr txBox="1"/>
          <p:nvPr/>
        </p:nvSpPr>
        <p:spPr>
          <a:xfrm flipH="1">
            <a:off x="4266457" y="5558222"/>
            <a:ext cx="86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malloc</a:t>
            </a:r>
            <a:endParaRPr lang="en-US" altLang="zh-CN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3E29F9D-E59D-5821-E065-EDBA16BC3F82}"/>
              </a:ext>
            </a:extLst>
          </p:cNvPr>
          <p:cNvSpPr/>
          <p:nvPr/>
        </p:nvSpPr>
        <p:spPr>
          <a:xfrm>
            <a:off x="5370200" y="2948814"/>
            <a:ext cx="1273117" cy="36828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内存</a:t>
            </a:r>
            <a:endParaRPr lang="en-US" sz="1400" dirty="0"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1B99949-B74A-2AD7-5132-1C55E030D17E}"/>
              </a:ext>
            </a:extLst>
          </p:cNvPr>
          <p:cNvSpPr txBox="1"/>
          <p:nvPr/>
        </p:nvSpPr>
        <p:spPr>
          <a:xfrm flipH="1">
            <a:off x="6892586" y="3244334"/>
            <a:ext cx="86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free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AF45689-7891-699B-4AA5-8B352C779840}"/>
              </a:ext>
            </a:extLst>
          </p:cNvPr>
          <p:cNvSpPr/>
          <p:nvPr/>
        </p:nvSpPr>
        <p:spPr>
          <a:xfrm>
            <a:off x="6219923" y="5461877"/>
            <a:ext cx="423394" cy="69068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+mn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9215945-FF60-CCD0-4ACE-55AD9B5BE545}"/>
              </a:ext>
            </a:extLst>
          </p:cNvPr>
          <p:cNvSpPr/>
          <p:nvPr/>
        </p:nvSpPr>
        <p:spPr>
          <a:xfrm>
            <a:off x="8393896" y="2948814"/>
            <a:ext cx="1273117" cy="36828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内存</a:t>
            </a:r>
            <a:endParaRPr lang="en-US" sz="1400" dirty="0">
              <a:latin typeface="+mn-ea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D0FB000-9330-C112-3560-3C0609CAAA70}"/>
              </a:ext>
            </a:extLst>
          </p:cNvPr>
          <p:cNvSpPr/>
          <p:nvPr/>
        </p:nvSpPr>
        <p:spPr>
          <a:xfrm>
            <a:off x="9243619" y="5461877"/>
            <a:ext cx="423394" cy="69068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1EF66AC-9887-53E9-9221-3C8F991A1F4E}"/>
              </a:ext>
            </a:extLst>
          </p:cNvPr>
          <p:cNvSpPr txBox="1"/>
          <p:nvPr/>
        </p:nvSpPr>
        <p:spPr>
          <a:xfrm flipH="1">
            <a:off x="9798592" y="5558222"/>
            <a:ext cx="161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忘记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free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，内存泄漏（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leak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）</a:t>
            </a:r>
            <a:endParaRPr lang="en-US" altLang="zh-CN" dirty="0"/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F341799D-BDD9-3B31-53D5-D4998AC462A8}"/>
              </a:ext>
            </a:extLst>
          </p:cNvPr>
          <p:cNvSpPr/>
          <p:nvPr/>
        </p:nvSpPr>
        <p:spPr>
          <a:xfrm>
            <a:off x="1877575" y="4371235"/>
            <a:ext cx="864754" cy="34264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02E15E28-AA7E-6662-2521-B5D936D14718}"/>
              </a:ext>
            </a:extLst>
          </p:cNvPr>
          <p:cNvSpPr/>
          <p:nvPr/>
        </p:nvSpPr>
        <p:spPr>
          <a:xfrm>
            <a:off x="4339057" y="4371235"/>
            <a:ext cx="864754" cy="34264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52E490D5-D51E-71C9-91DB-B0F0A8816AD0}"/>
              </a:ext>
            </a:extLst>
          </p:cNvPr>
          <p:cNvSpPr/>
          <p:nvPr/>
        </p:nvSpPr>
        <p:spPr>
          <a:xfrm>
            <a:off x="7013885" y="4371235"/>
            <a:ext cx="1183104" cy="34264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DE6201A-F2E2-B2FB-8FB6-641228ED40F4}"/>
              </a:ext>
            </a:extLst>
          </p:cNvPr>
          <p:cNvSpPr txBox="1"/>
          <p:nvPr/>
        </p:nvSpPr>
        <p:spPr>
          <a:xfrm flipH="1">
            <a:off x="7013885" y="4001903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程序结束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9831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内存管理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28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1918CAC6-F357-DC3D-16C2-9867ECE63B4F}"/>
              </a:ext>
            </a:extLst>
          </p:cNvPr>
          <p:cNvSpPr txBox="1"/>
          <p:nvPr/>
        </p:nvSpPr>
        <p:spPr>
          <a:xfrm flipH="1">
            <a:off x="203553" y="840449"/>
            <a:ext cx="54367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程序多次分配的堆内存极有可能在物理内存是是不连续的，碎片化的，这会大大降低效率（如缓存命中），虽然操作系统会尽量让堆内存连续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一些精细的程序会一次申请大块内存，然后用某些策略自行分配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249DE5-0C31-B5EC-3D52-BCA811A3610A}"/>
              </a:ext>
            </a:extLst>
          </p:cNvPr>
          <p:cNvSpPr/>
          <p:nvPr/>
        </p:nvSpPr>
        <p:spPr>
          <a:xfrm>
            <a:off x="546428" y="2805818"/>
            <a:ext cx="1273117" cy="36828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内存</a:t>
            </a:r>
            <a:endParaRPr lang="en-US" sz="1400" dirty="0">
              <a:latin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0186D0C-ED04-4938-6842-F30A951D85BA}"/>
              </a:ext>
            </a:extLst>
          </p:cNvPr>
          <p:cNvSpPr/>
          <p:nvPr/>
        </p:nvSpPr>
        <p:spPr>
          <a:xfrm>
            <a:off x="1396151" y="3004993"/>
            <a:ext cx="423394" cy="3693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1EF66AC-9887-53E9-9221-3C8F991A1F4E}"/>
              </a:ext>
            </a:extLst>
          </p:cNvPr>
          <p:cNvSpPr txBox="1"/>
          <p:nvPr/>
        </p:nvSpPr>
        <p:spPr>
          <a:xfrm flipH="1">
            <a:off x="1915300" y="3189659"/>
            <a:ext cx="3037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碎片化堆内存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这些碎片都要在程序中手动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free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，所谓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垃圾回收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（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garbage collection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）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2FED1CD-165C-E10E-33A2-0597C302231F}"/>
              </a:ext>
            </a:extLst>
          </p:cNvPr>
          <p:cNvSpPr/>
          <p:nvPr/>
        </p:nvSpPr>
        <p:spPr>
          <a:xfrm>
            <a:off x="1396151" y="3599020"/>
            <a:ext cx="423394" cy="7303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19B2F4-7354-51FA-97A7-30B7EFBDE831}"/>
              </a:ext>
            </a:extLst>
          </p:cNvPr>
          <p:cNvSpPr/>
          <p:nvPr/>
        </p:nvSpPr>
        <p:spPr>
          <a:xfrm>
            <a:off x="1396151" y="4461348"/>
            <a:ext cx="423394" cy="1939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BE1BC4-0520-DBC1-12BE-B57AD2129D5D}"/>
              </a:ext>
            </a:extLst>
          </p:cNvPr>
          <p:cNvSpPr/>
          <p:nvPr/>
        </p:nvSpPr>
        <p:spPr>
          <a:xfrm>
            <a:off x="1396151" y="4766460"/>
            <a:ext cx="423394" cy="1939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FC6854E-892B-EAB1-3F35-28B8EFC8489C}"/>
              </a:ext>
            </a:extLst>
          </p:cNvPr>
          <p:cNvSpPr/>
          <p:nvPr/>
        </p:nvSpPr>
        <p:spPr>
          <a:xfrm>
            <a:off x="1396151" y="5318881"/>
            <a:ext cx="423394" cy="55567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03C726-F99C-372A-69FB-8AE401A30BF3}"/>
              </a:ext>
            </a:extLst>
          </p:cNvPr>
          <p:cNvSpPr txBox="1"/>
          <p:nvPr/>
        </p:nvSpPr>
        <p:spPr>
          <a:xfrm flipH="1">
            <a:off x="5916289" y="840449"/>
            <a:ext cx="607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为了效率，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程序是不做越界检查的</a:t>
            </a:r>
            <a:endParaRPr lang="en-US" altLang="zh-CN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1AF33E-B680-0A29-84BA-DA90BB789797}"/>
              </a:ext>
            </a:extLst>
          </p:cNvPr>
          <p:cNvSpPr txBox="1"/>
          <p:nvPr/>
        </p:nvSpPr>
        <p:spPr>
          <a:xfrm flipH="1">
            <a:off x="6795484" y="1366077"/>
            <a:ext cx="391637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C++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Can be compiled.</a:t>
            </a:r>
            <a:endParaRPr lang="pt-B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F53C40-4BD4-F547-F4C5-AE745E589330}"/>
              </a:ext>
            </a:extLst>
          </p:cNvPr>
          <p:cNvSpPr txBox="1"/>
          <p:nvPr/>
        </p:nvSpPr>
        <p:spPr>
          <a:xfrm>
            <a:off x="8219604" y="3189659"/>
            <a:ext cx="34259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如果越界内存只是普通数据段，操作系统不会立即报错，但是程序会走向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不可预知的发展（如更改了本不打算改的变量）</a:t>
            </a:r>
            <a:endParaRPr lang="en-US" altLang="zh-CN" dirty="0">
              <a:solidFill>
                <a:srgbClr val="FF0000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如果越界的内存对应非法地址，会触发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segment fault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等错误</a:t>
            </a:r>
            <a:endParaRPr lang="en-US" altLang="zh-CN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7E415AB-750A-4F53-C0D7-D102EFBB272A}"/>
              </a:ext>
            </a:extLst>
          </p:cNvPr>
          <p:cNvSpPr/>
          <p:nvPr/>
        </p:nvSpPr>
        <p:spPr>
          <a:xfrm>
            <a:off x="5734064" y="2805818"/>
            <a:ext cx="1273117" cy="36828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内存</a:t>
            </a:r>
            <a:endParaRPr lang="en-US" sz="1400" dirty="0">
              <a:latin typeface="+mn-ea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56E5BC4-15C3-D28E-2057-4B97A8C66694}"/>
              </a:ext>
            </a:extLst>
          </p:cNvPr>
          <p:cNvSpPr/>
          <p:nvPr/>
        </p:nvSpPr>
        <p:spPr>
          <a:xfrm>
            <a:off x="6583787" y="3599020"/>
            <a:ext cx="423394" cy="7303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+mn-ea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E02230C3-9AF2-A9A5-EC84-971873A37B72}"/>
              </a:ext>
            </a:extLst>
          </p:cNvPr>
          <p:cNvSpPr/>
          <p:nvPr/>
        </p:nvSpPr>
        <p:spPr>
          <a:xfrm>
            <a:off x="6829156" y="4558344"/>
            <a:ext cx="1390448" cy="20811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09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内存管理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29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1918CAC6-F357-DC3D-16C2-9867ECE63B4F}"/>
              </a:ext>
            </a:extLst>
          </p:cNvPr>
          <p:cNvSpPr txBox="1"/>
          <p:nvPr/>
        </p:nvSpPr>
        <p:spPr>
          <a:xfrm flipH="1">
            <a:off x="203553" y="840449"/>
            <a:ext cx="118737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C++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和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Fortran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的相当一部分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bug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源于各种内存错误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高级语言如</a:t>
            </a:r>
            <a:r>
              <a:rPr lang="en-US" altLang="zh-CN" dirty="0"/>
              <a:t>Python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会自动进行边界检查、内存分配、垃圾回收等</a:t>
            </a:r>
            <a:r>
              <a:rPr lang="zh-CN" altLang="en-US" dirty="0"/>
              <a:t>，大大减轻了程序员负担与编程门槛，使得内存错误的出现概率大大降低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当然，这也是</a:t>
            </a:r>
            <a:r>
              <a:rPr lang="en-US" altLang="zh-CN" dirty="0"/>
              <a:t>Python</a:t>
            </a:r>
            <a:r>
              <a:rPr lang="zh-CN" altLang="en-US" dirty="0">
                <a:solidFill>
                  <a:srgbClr val="FF0000"/>
                </a:solidFill>
              </a:rPr>
              <a:t>运行</a:t>
            </a:r>
            <a:r>
              <a:rPr lang="zh-CN" altLang="en-US" dirty="0"/>
              <a:t>效率</a:t>
            </a:r>
            <a:r>
              <a:rPr lang="zh-CN" altLang="en-US" dirty="0">
                <a:solidFill>
                  <a:srgbClr val="FF0000"/>
                </a:solidFill>
              </a:rPr>
              <a:t>可能</a:t>
            </a:r>
            <a:r>
              <a:rPr lang="zh-CN" altLang="en-US" dirty="0"/>
              <a:t>低于</a:t>
            </a:r>
            <a:r>
              <a:rPr lang="en-US" altLang="zh-CN" dirty="0"/>
              <a:t>C++</a:t>
            </a:r>
            <a:r>
              <a:rPr lang="zh-CN" altLang="en-US" dirty="0"/>
              <a:t>和</a:t>
            </a:r>
            <a:r>
              <a:rPr lang="en-US" altLang="zh-CN" dirty="0"/>
              <a:t>Fortran</a:t>
            </a:r>
            <a:r>
              <a:rPr lang="zh-CN" altLang="en-US" dirty="0"/>
              <a:t>的原因之一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B0E5DB6-B7F7-DC93-223D-77CEC09F1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97" y="3258306"/>
            <a:ext cx="8082124" cy="23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96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计算硬件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3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47F15CEB-B5DC-6B22-2971-287413A74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97" y="888972"/>
            <a:ext cx="3421046" cy="229738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3740AF0F-F1A6-15DF-2A52-7CE5227B74F5}"/>
              </a:ext>
            </a:extLst>
          </p:cNvPr>
          <p:cNvSpPr txBox="1"/>
          <p:nvPr/>
        </p:nvSpPr>
        <p:spPr>
          <a:xfrm>
            <a:off x="1111898" y="3261842"/>
            <a:ext cx="137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集群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cluster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FFD87530-3D54-4B42-E298-7C1742B5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571" y="1144574"/>
            <a:ext cx="4944165" cy="1991003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A3FFADFA-6E80-C919-95F4-BD3B78690EE1}"/>
              </a:ext>
            </a:extLst>
          </p:cNvPr>
          <p:cNvSpPr txBox="1"/>
          <p:nvPr/>
        </p:nvSpPr>
        <p:spPr>
          <a:xfrm>
            <a:off x="5277498" y="3261842"/>
            <a:ext cx="137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服务器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workstation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FB33F798-F8A1-8582-848D-F56832D36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877" y="4146136"/>
            <a:ext cx="2295845" cy="1962424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A3685031-3347-240C-DE09-BD0ED53B0AE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12914" y="3261842"/>
            <a:ext cx="4635708" cy="3000283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F6B23017-8E09-7BA1-A293-C292C0C656FF}"/>
              </a:ext>
            </a:extLst>
          </p:cNvPr>
          <p:cNvSpPr txBox="1"/>
          <p:nvPr/>
        </p:nvSpPr>
        <p:spPr>
          <a:xfrm>
            <a:off x="3478198" y="6057780"/>
            <a:ext cx="1376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+mn-ea"/>
              </a:rPr>
              <a:t>CPU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ED7A265-1759-C8A9-0879-B06F5EF50583}"/>
              </a:ext>
            </a:extLst>
          </p:cNvPr>
          <p:cNvSpPr txBox="1"/>
          <p:nvPr/>
        </p:nvSpPr>
        <p:spPr>
          <a:xfrm>
            <a:off x="8122579" y="6057780"/>
            <a:ext cx="1376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+mn-ea"/>
              </a:rPr>
              <a:t>GPU</a:t>
            </a:r>
          </a:p>
        </p:txBody>
      </p:sp>
    </p:spTree>
    <p:extLst>
      <p:ext uri="{BB962C8B-B14F-4D97-AF65-F5344CB8AC3E}">
        <p14:creationId xmlns:p14="http://schemas.microsoft.com/office/powerpoint/2010/main" val="3629972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虚拟地址空间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30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1918CAC6-F357-DC3D-16C2-9867ECE63B4F}"/>
              </a:ext>
            </a:extLst>
          </p:cNvPr>
          <p:cNvSpPr txBox="1"/>
          <p:nvPr/>
        </p:nvSpPr>
        <p:spPr>
          <a:xfrm flipH="1">
            <a:off x="203553" y="840449"/>
            <a:ext cx="6921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虚拟地址空间：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使应用程序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“认为”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它拥有连续可用的大块内存</a:t>
            </a:r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由操作系统控制，可以把物理内存和硬盘等虚拟化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40E2AC1-7355-E713-A682-66E593DA99DE}"/>
              </a:ext>
            </a:extLst>
          </p:cNvPr>
          <p:cNvSpPr/>
          <p:nvPr/>
        </p:nvSpPr>
        <p:spPr>
          <a:xfrm>
            <a:off x="914401" y="2143408"/>
            <a:ext cx="959466" cy="243000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内存</a:t>
            </a:r>
            <a:endParaRPr lang="en-US" sz="1400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77AC77-5616-C331-A372-1C253F1A23CE}"/>
              </a:ext>
            </a:extLst>
          </p:cNvPr>
          <p:cNvSpPr/>
          <p:nvPr/>
        </p:nvSpPr>
        <p:spPr>
          <a:xfrm>
            <a:off x="1629624" y="2464823"/>
            <a:ext cx="244242" cy="75161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C43FE42-452F-2F48-9F2B-17E2A3687D94}"/>
              </a:ext>
            </a:extLst>
          </p:cNvPr>
          <p:cNvSpPr/>
          <p:nvPr/>
        </p:nvSpPr>
        <p:spPr>
          <a:xfrm>
            <a:off x="1629624" y="4037846"/>
            <a:ext cx="244242" cy="4164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3C89CE-D2C4-B8BD-9B77-0E4BC08F39E2}"/>
              </a:ext>
            </a:extLst>
          </p:cNvPr>
          <p:cNvSpPr/>
          <p:nvPr/>
        </p:nvSpPr>
        <p:spPr>
          <a:xfrm>
            <a:off x="914400" y="4745215"/>
            <a:ext cx="959466" cy="8878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硬盘</a:t>
            </a:r>
            <a:endParaRPr lang="en-US" sz="1400" dirty="0"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349583-AC8B-1666-3F58-8F4A1AC9B3FD}"/>
              </a:ext>
            </a:extLst>
          </p:cNvPr>
          <p:cNvSpPr/>
          <p:nvPr/>
        </p:nvSpPr>
        <p:spPr>
          <a:xfrm>
            <a:off x="1631808" y="5036126"/>
            <a:ext cx="242058" cy="41645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+mn-ea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37C89CF-C81E-1988-8AB5-1A4D066A0204}"/>
              </a:ext>
            </a:extLst>
          </p:cNvPr>
          <p:cNvSpPr/>
          <p:nvPr/>
        </p:nvSpPr>
        <p:spPr>
          <a:xfrm>
            <a:off x="422038" y="2054690"/>
            <a:ext cx="1859435" cy="436421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A41DD0-8A67-3AD9-4EF7-84F279F7E6BB}"/>
              </a:ext>
            </a:extLst>
          </p:cNvPr>
          <p:cNvSpPr txBox="1"/>
          <p:nvPr/>
        </p:nvSpPr>
        <p:spPr>
          <a:xfrm flipH="1">
            <a:off x="570291" y="5843523"/>
            <a:ext cx="164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真实内存分配</a:t>
            </a:r>
            <a:endParaRPr lang="en-US" altLang="zh-CN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14EDA4-268F-9DC7-1893-9582F68FB195}"/>
              </a:ext>
            </a:extLst>
          </p:cNvPr>
          <p:cNvSpPr/>
          <p:nvPr/>
        </p:nvSpPr>
        <p:spPr>
          <a:xfrm>
            <a:off x="4445251" y="2464823"/>
            <a:ext cx="624489" cy="15773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+mn-ea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05F385B-4311-F8DB-2FDC-82AEAEAB1907}"/>
              </a:ext>
            </a:extLst>
          </p:cNvPr>
          <p:cNvCxnSpPr>
            <a:cxnSpLocks/>
          </p:cNvCxnSpPr>
          <p:nvPr/>
        </p:nvCxnSpPr>
        <p:spPr>
          <a:xfrm>
            <a:off x="1873866" y="2464823"/>
            <a:ext cx="2571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B3FB1EB-3314-02C8-ECC5-486DFE993732}"/>
              </a:ext>
            </a:extLst>
          </p:cNvPr>
          <p:cNvCxnSpPr>
            <a:cxnSpLocks/>
          </p:cNvCxnSpPr>
          <p:nvPr/>
        </p:nvCxnSpPr>
        <p:spPr>
          <a:xfrm>
            <a:off x="1873866" y="3216439"/>
            <a:ext cx="2571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C0D6AD1-7407-E05E-737D-9E5685E919AD}"/>
              </a:ext>
            </a:extLst>
          </p:cNvPr>
          <p:cNvCxnSpPr>
            <a:cxnSpLocks/>
          </p:cNvCxnSpPr>
          <p:nvPr/>
        </p:nvCxnSpPr>
        <p:spPr>
          <a:xfrm flipV="1">
            <a:off x="1873866" y="3216439"/>
            <a:ext cx="2571385" cy="821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03FB99D-8900-C152-2345-EFBACCFECE63}"/>
              </a:ext>
            </a:extLst>
          </p:cNvPr>
          <p:cNvCxnSpPr>
            <a:cxnSpLocks/>
          </p:cNvCxnSpPr>
          <p:nvPr/>
        </p:nvCxnSpPr>
        <p:spPr>
          <a:xfrm flipV="1">
            <a:off x="1873866" y="3622810"/>
            <a:ext cx="2571385" cy="821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4780D51-4705-920C-277B-82F6BF8EB384}"/>
              </a:ext>
            </a:extLst>
          </p:cNvPr>
          <p:cNvCxnSpPr>
            <a:cxnSpLocks/>
          </p:cNvCxnSpPr>
          <p:nvPr/>
        </p:nvCxnSpPr>
        <p:spPr>
          <a:xfrm flipV="1">
            <a:off x="1873866" y="3627142"/>
            <a:ext cx="2571385" cy="140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9D7900E-D213-9099-1B5A-9CCD4958EE1C}"/>
              </a:ext>
            </a:extLst>
          </p:cNvPr>
          <p:cNvCxnSpPr>
            <a:cxnSpLocks/>
          </p:cNvCxnSpPr>
          <p:nvPr/>
        </p:nvCxnSpPr>
        <p:spPr>
          <a:xfrm flipV="1">
            <a:off x="1873866" y="4033513"/>
            <a:ext cx="2571385" cy="140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A96CAD99-62D3-00E2-040C-1E5E95046A25}"/>
              </a:ext>
            </a:extLst>
          </p:cNvPr>
          <p:cNvSpPr txBox="1"/>
          <p:nvPr/>
        </p:nvSpPr>
        <p:spPr>
          <a:xfrm flipH="1">
            <a:off x="3921192" y="4444216"/>
            <a:ext cx="185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程序感受到内存</a:t>
            </a:r>
            <a:endParaRPr lang="en-US" altLang="zh-CN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4BD1EA85-53B4-01DF-67E6-00C201A1FAC4}"/>
              </a:ext>
            </a:extLst>
          </p:cNvPr>
          <p:cNvSpPr/>
          <p:nvPr/>
        </p:nvSpPr>
        <p:spPr>
          <a:xfrm>
            <a:off x="3909750" y="2167902"/>
            <a:ext cx="1859433" cy="2865979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CA0F05-458B-4675-75D3-F019A7942559}"/>
              </a:ext>
            </a:extLst>
          </p:cNvPr>
          <p:cNvSpPr txBox="1"/>
          <p:nvPr/>
        </p:nvSpPr>
        <p:spPr>
          <a:xfrm flipH="1">
            <a:off x="7521449" y="1447570"/>
            <a:ext cx="279668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C++</a:t>
            </a:r>
          </a:p>
          <a:p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a;</a:t>
            </a:r>
            <a:b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printf(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"%p\n"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&amp;a);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5648A2D-A88C-1504-F5C6-84A94A42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04"/>
          <a:stretch/>
        </p:blipFill>
        <p:spPr>
          <a:xfrm>
            <a:off x="7521449" y="2719388"/>
            <a:ext cx="2763508" cy="384609"/>
          </a:xfrm>
          <a:prstGeom prst="rect">
            <a:avLst/>
          </a:prstGeom>
        </p:spPr>
      </p:pic>
      <p:sp>
        <p:nvSpPr>
          <p:cNvPr id="29" name="箭头: 右 28">
            <a:extLst>
              <a:ext uri="{FF2B5EF4-FFF2-40B4-BE49-F238E27FC236}">
                <a16:creationId xmlns:a16="http://schemas.microsoft.com/office/drawing/2014/main" id="{622B6E0C-99AD-A041-1DD3-6866EDCC21DB}"/>
              </a:ext>
            </a:extLst>
          </p:cNvPr>
          <p:cNvSpPr/>
          <p:nvPr/>
        </p:nvSpPr>
        <p:spPr>
          <a:xfrm rot="10222893">
            <a:off x="5150378" y="2902112"/>
            <a:ext cx="2234160" cy="34264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F9E7722-978F-FBED-ED29-A26F8ADD37A7}"/>
              </a:ext>
            </a:extLst>
          </p:cNvPr>
          <p:cNvSpPr txBox="1"/>
          <p:nvPr/>
        </p:nvSpPr>
        <p:spPr>
          <a:xfrm flipH="1">
            <a:off x="6477553" y="3698259"/>
            <a:ext cx="4851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程序无法直接看到物理内存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虚拟地址和物理地址的转换由操作系统配合硬件（如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TLB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）进行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900571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31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4E249DE5-0C31-B5EC-3D52-BCA811A3610A}"/>
              </a:ext>
            </a:extLst>
          </p:cNvPr>
          <p:cNvSpPr/>
          <p:nvPr/>
        </p:nvSpPr>
        <p:spPr>
          <a:xfrm>
            <a:off x="546428" y="914402"/>
            <a:ext cx="3225472" cy="55742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1EF66AC-9887-53E9-9221-3C8F991A1F4E}"/>
              </a:ext>
            </a:extLst>
          </p:cNvPr>
          <p:cNvSpPr txBox="1"/>
          <p:nvPr/>
        </p:nvSpPr>
        <p:spPr>
          <a:xfrm flipH="1">
            <a:off x="4115574" y="914402"/>
            <a:ext cx="483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对于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64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位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Linux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系统，地址空间达到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256TB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FC6854E-892B-EAB1-3F35-28B8EFC8489C}"/>
              </a:ext>
            </a:extLst>
          </p:cNvPr>
          <p:cNvSpPr/>
          <p:nvPr/>
        </p:nvSpPr>
        <p:spPr>
          <a:xfrm>
            <a:off x="1266826" y="5318881"/>
            <a:ext cx="2505074" cy="5556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代码段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zh-CN" altLang="en-US" sz="1400" dirty="0">
                <a:latin typeface="+mn-ea"/>
              </a:rPr>
              <a:t>（只读）</a:t>
            </a:r>
            <a:endParaRPr lang="en-US" sz="1400" dirty="0"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B69DEE-66B3-89D8-3609-56C8114FF92D}"/>
              </a:ext>
            </a:extLst>
          </p:cNvPr>
          <p:cNvSpPr txBox="1"/>
          <p:nvPr/>
        </p:nvSpPr>
        <p:spPr>
          <a:xfrm flipH="1">
            <a:off x="1266826" y="964910"/>
            <a:ext cx="159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虚拟地址空间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41B2FEE-A466-3C3D-DABE-B2771BA843C5}"/>
              </a:ext>
            </a:extLst>
          </p:cNvPr>
          <p:cNvSpPr/>
          <p:nvPr/>
        </p:nvSpPr>
        <p:spPr>
          <a:xfrm>
            <a:off x="1266826" y="4763207"/>
            <a:ext cx="2505074" cy="55567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读写数据段</a:t>
            </a:r>
            <a:endParaRPr lang="en-US" sz="1400" dirty="0">
              <a:latin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BF96721-42BF-8FF8-8A4C-137AD64F33A1}"/>
              </a:ext>
            </a:extLst>
          </p:cNvPr>
          <p:cNvSpPr/>
          <p:nvPr/>
        </p:nvSpPr>
        <p:spPr>
          <a:xfrm>
            <a:off x="1266826" y="4204483"/>
            <a:ext cx="2505074" cy="5556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堆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zh-CN" altLang="en-US" sz="1400" dirty="0">
                <a:latin typeface="+mn-ea"/>
              </a:rPr>
              <a:t>（由</a:t>
            </a:r>
            <a:r>
              <a:rPr lang="en-US" altLang="zh-CN" sz="1400" dirty="0">
                <a:latin typeface="+mn-ea"/>
              </a:rPr>
              <a:t>malloc/new/allocate</a:t>
            </a:r>
            <a:r>
              <a:rPr lang="zh-CN" altLang="en-US" sz="1400" dirty="0">
                <a:latin typeface="+mn-ea"/>
              </a:rPr>
              <a:t>生成）</a:t>
            </a:r>
            <a:endParaRPr lang="en-US" sz="1400" dirty="0">
              <a:latin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3BF26D1-84FD-4525-D281-FA12DCC4F34B}"/>
              </a:ext>
            </a:extLst>
          </p:cNvPr>
          <p:cNvSpPr/>
          <p:nvPr/>
        </p:nvSpPr>
        <p:spPr>
          <a:xfrm>
            <a:off x="1266826" y="2571889"/>
            <a:ext cx="2505074" cy="46658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栈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zh-CN" altLang="en-US" sz="1400" dirty="0">
                <a:latin typeface="+mn-ea"/>
              </a:rPr>
              <a:t>（静态分配的内存）</a:t>
            </a:r>
            <a:endParaRPr lang="en-US" sz="1400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0BD7101-7C53-A8B9-C0DE-B6B0562DE08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虚拟地址空间</a:t>
            </a:r>
            <a:endParaRPr lang="en-US" sz="40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D039A66-E3E2-F843-4864-E488E46B84A6}"/>
              </a:ext>
            </a:extLst>
          </p:cNvPr>
          <p:cNvSpPr txBox="1"/>
          <p:nvPr/>
        </p:nvSpPr>
        <p:spPr>
          <a:xfrm flipH="1">
            <a:off x="5648325" y="2026485"/>
            <a:ext cx="5391150" cy="3139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C++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p;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 =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*)malloc(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)*num);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num; ++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x*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"x[%d] = %f\n"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p[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free(p);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1CB238E-9842-EFFE-398F-E21B3FB143AD}"/>
              </a:ext>
            </a:extLst>
          </p:cNvPr>
          <p:cNvCxnSpPr>
            <a:cxnSpLocks/>
          </p:cNvCxnSpPr>
          <p:nvPr/>
        </p:nvCxnSpPr>
        <p:spPr>
          <a:xfrm flipH="1">
            <a:off x="3390900" y="2758502"/>
            <a:ext cx="1619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58DE5EA-FECB-5463-5153-C1ED7B62376B}"/>
              </a:ext>
            </a:extLst>
          </p:cNvPr>
          <p:cNvCxnSpPr>
            <a:cxnSpLocks/>
          </p:cNvCxnSpPr>
          <p:nvPr/>
        </p:nvCxnSpPr>
        <p:spPr>
          <a:xfrm flipH="1">
            <a:off x="3390900" y="3429000"/>
            <a:ext cx="4133850" cy="93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左大括号 32">
            <a:extLst>
              <a:ext uri="{FF2B5EF4-FFF2-40B4-BE49-F238E27FC236}">
                <a16:creationId xmlns:a16="http://schemas.microsoft.com/office/drawing/2014/main" id="{30E8F2E5-D83B-0164-41CC-218292F6C0EA}"/>
              </a:ext>
            </a:extLst>
          </p:cNvPr>
          <p:cNvSpPr/>
          <p:nvPr/>
        </p:nvSpPr>
        <p:spPr>
          <a:xfrm>
            <a:off x="5238750" y="2272988"/>
            <a:ext cx="247650" cy="93781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左大括号 36">
            <a:extLst>
              <a:ext uri="{FF2B5EF4-FFF2-40B4-BE49-F238E27FC236}">
                <a16:creationId xmlns:a16="http://schemas.microsoft.com/office/drawing/2014/main" id="{E19456EB-8EB8-D422-3ADA-F87C7E6219F0}"/>
              </a:ext>
            </a:extLst>
          </p:cNvPr>
          <p:cNvSpPr/>
          <p:nvPr/>
        </p:nvSpPr>
        <p:spPr>
          <a:xfrm>
            <a:off x="5238750" y="3382258"/>
            <a:ext cx="247650" cy="169456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9E97E6F-7B18-4A30-97A0-4368706F32F7}"/>
              </a:ext>
            </a:extLst>
          </p:cNvPr>
          <p:cNvCxnSpPr>
            <a:cxnSpLocks/>
          </p:cNvCxnSpPr>
          <p:nvPr/>
        </p:nvCxnSpPr>
        <p:spPr>
          <a:xfrm flipH="1">
            <a:off x="3390900" y="4246803"/>
            <a:ext cx="1847850" cy="1384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06B9194D-1A51-C333-0725-5006B7307C83}"/>
              </a:ext>
            </a:extLst>
          </p:cNvPr>
          <p:cNvSpPr/>
          <p:nvPr/>
        </p:nvSpPr>
        <p:spPr>
          <a:xfrm>
            <a:off x="6186437" y="3204769"/>
            <a:ext cx="1976488" cy="22423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72BFB85-2EE0-7044-1F24-307FB4FE3E6C}"/>
              </a:ext>
            </a:extLst>
          </p:cNvPr>
          <p:cNvSpPr/>
          <p:nvPr/>
        </p:nvSpPr>
        <p:spPr>
          <a:xfrm>
            <a:off x="7094978" y="4246803"/>
            <a:ext cx="1791847" cy="36048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BC4EE0C-45C5-9C5D-4123-0BB8BFE7C9EF}"/>
              </a:ext>
            </a:extLst>
          </p:cNvPr>
          <p:cNvCxnSpPr>
            <a:cxnSpLocks/>
          </p:cNvCxnSpPr>
          <p:nvPr/>
        </p:nvCxnSpPr>
        <p:spPr>
          <a:xfrm flipH="1">
            <a:off x="3390900" y="4585012"/>
            <a:ext cx="3783781" cy="469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101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SIMD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32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09B6625-0937-E550-A07F-D3DDBDF49BB2}"/>
              </a:ext>
            </a:extLst>
          </p:cNvPr>
          <p:cNvSpPr txBox="1"/>
          <p:nvPr/>
        </p:nvSpPr>
        <p:spPr>
          <a:xfrm flipH="1">
            <a:off x="79252" y="932420"/>
            <a:ext cx="52750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单指令多数据流（</a:t>
            </a:r>
            <a:r>
              <a:rPr lang="en-US" altLang="zh-CN" dirty="0"/>
              <a:t>single instruction multiple data</a:t>
            </a:r>
            <a:r>
              <a:rPr lang="zh-CN" altLang="en-US" dirty="0"/>
              <a:t>）：对</a:t>
            </a:r>
            <a:r>
              <a:rPr lang="zh-CN" altLang="en-US" dirty="0">
                <a:solidFill>
                  <a:srgbClr val="FF0000"/>
                </a:solidFill>
              </a:rPr>
              <a:t>一组数据</a:t>
            </a:r>
            <a:r>
              <a:rPr lang="zh-CN" altLang="en-US" dirty="0"/>
              <a:t>中的每一个执行相同的操作，实现单指令对多数据的并行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例子：</a:t>
            </a:r>
            <a:r>
              <a:rPr lang="en-US" altLang="zh-CN" dirty="0"/>
              <a:t>MMX</a:t>
            </a:r>
            <a:r>
              <a:rPr lang="zh-CN" altLang="en-US" dirty="0"/>
              <a:t>，</a:t>
            </a:r>
            <a:r>
              <a:rPr lang="en-US" altLang="zh-CN" dirty="0"/>
              <a:t>SSE</a:t>
            </a:r>
            <a:r>
              <a:rPr lang="zh-CN" altLang="en-US" dirty="0"/>
              <a:t>，</a:t>
            </a:r>
            <a:r>
              <a:rPr lang="en-US" altLang="zh-CN" dirty="0"/>
              <a:t>SSE2</a:t>
            </a:r>
            <a:r>
              <a:rPr lang="zh-CN" altLang="en-US" dirty="0"/>
              <a:t>，</a:t>
            </a:r>
            <a:r>
              <a:rPr lang="en-US" altLang="zh-CN" dirty="0"/>
              <a:t>SSE3</a:t>
            </a:r>
            <a:r>
              <a:rPr lang="zh-CN" altLang="en-US" dirty="0"/>
              <a:t>，</a:t>
            </a:r>
            <a:r>
              <a:rPr lang="en-US" altLang="zh-CN" dirty="0"/>
              <a:t>AVX</a:t>
            </a:r>
            <a:r>
              <a:rPr lang="zh-CN" altLang="en-US" dirty="0"/>
              <a:t>，</a:t>
            </a:r>
            <a:r>
              <a:rPr lang="en-US" altLang="zh-CN" dirty="0"/>
              <a:t>AVX2</a:t>
            </a:r>
            <a:r>
              <a:rPr lang="zh-CN" altLang="en-US" dirty="0"/>
              <a:t>，</a:t>
            </a:r>
            <a:r>
              <a:rPr lang="en-US" altLang="zh-CN" dirty="0"/>
              <a:t>AVX512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SIMD</a:t>
            </a:r>
            <a:r>
              <a:rPr lang="zh-CN" altLang="en-US" dirty="0">
                <a:solidFill>
                  <a:srgbClr val="FF0000"/>
                </a:solidFill>
              </a:rPr>
              <a:t>也是现在科学计算编程优化中最重要的技巧之一！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E28466E1-2E64-D1FF-4831-6D2D6FBA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19" y="800528"/>
            <a:ext cx="6249272" cy="2572109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E606D7BE-A21E-D1CD-EDAC-E07E74E537F1}"/>
              </a:ext>
            </a:extLst>
          </p:cNvPr>
          <p:cNvSpPr/>
          <p:nvPr/>
        </p:nvSpPr>
        <p:spPr>
          <a:xfrm>
            <a:off x="8086931" y="1011568"/>
            <a:ext cx="797666" cy="20114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3F2EDC4-3F3C-B06D-1252-34540107164D}"/>
              </a:ext>
            </a:extLst>
          </p:cNvPr>
          <p:cNvSpPr/>
          <p:nvPr/>
        </p:nvSpPr>
        <p:spPr>
          <a:xfrm>
            <a:off x="7336717" y="1011568"/>
            <a:ext cx="398833" cy="20114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DD9B1E0-5441-1148-B901-04B80D807F81}"/>
              </a:ext>
            </a:extLst>
          </p:cNvPr>
          <p:cNvSpPr/>
          <p:nvPr/>
        </p:nvSpPr>
        <p:spPr>
          <a:xfrm>
            <a:off x="9925459" y="1540105"/>
            <a:ext cx="1170558" cy="20114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34E48B1-2DA4-0832-4651-F93CD3CF4F42}"/>
              </a:ext>
            </a:extLst>
          </p:cNvPr>
          <p:cNvSpPr/>
          <p:nvPr/>
        </p:nvSpPr>
        <p:spPr>
          <a:xfrm>
            <a:off x="8732199" y="2246981"/>
            <a:ext cx="424771" cy="20114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1342744-3F35-70A9-CEDD-9ACD616E4AC0}"/>
              </a:ext>
            </a:extLst>
          </p:cNvPr>
          <p:cNvSpPr/>
          <p:nvPr/>
        </p:nvSpPr>
        <p:spPr>
          <a:xfrm>
            <a:off x="6251645" y="2448129"/>
            <a:ext cx="1483905" cy="20114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723C821-AF15-FAE7-ECB6-7E17A2E1FC4F}"/>
              </a:ext>
            </a:extLst>
          </p:cNvPr>
          <p:cNvSpPr/>
          <p:nvPr/>
        </p:nvSpPr>
        <p:spPr>
          <a:xfrm>
            <a:off x="5900264" y="2644606"/>
            <a:ext cx="1544638" cy="20114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F5D17F6-36D7-958C-C56F-233591E16A3F}"/>
              </a:ext>
            </a:extLst>
          </p:cNvPr>
          <p:cNvSpPr/>
          <p:nvPr/>
        </p:nvSpPr>
        <p:spPr>
          <a:xfrm>
            <a:off x="9222697" y="1741253"/>
            <a:ext cx="351381" cy="20114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DAE1EDFF-020E-5121-E992-408DF774B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33" y="4188892"/>
            <a:ext cx="1114581" cy="419158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61F25E97-9D81-BF07-E32B-E1922F2860D0}"/>
              </a:ext>
            </a:extLst>
          </p:cNvPr>
          <p:cNvSpPr txBox="1"/>
          <p:nvPr/>
        </p:nvSpPr>
        <p:spPr>
          <a:xfrm flipH="1">
            <a:off x="79252" y="4004226"/>
            <a:ext cx="8701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CPU</a:t>
            </a:r>
            <a:r>
              <a:rPr lang="zh-CN" altLang="en-US" dirty="0"/>
              <a:t>不一定支持上述所有的</a:t>
            </a:r>
            <a:r>
              <a:rPr lang="en-US" altLang="zh-CN" dirty="0"/>
              <a:t>SIMD</a:t>
            </a:r>
            <a:r>
              <a:rPr lang="zh-CN" altLang="en-US" dirty="0"/>
              <a:t>指令集合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如果在</a:t>
            </a:r>
            <a:r>
              <a:rPr lang="en-US" altLang="zh-CN" dirty="0">
                <a:solidFill>
                  <a:srgbClr val="FF0000"/>
                </a:solidFill>
              </a:rPr>
              <a:t>CPU</a:t>
            </a:r>
            <a:r>
              <a:rPr lang="zh-CN" altLang="en-US" dirty="0">
                <a:solidFill>
                  <a:srgbClr val="FF0000"/>
                </a:solidFill>
              </a:rPr>
              <a:t>上强行使用</a:t>
            </a:r>
            <a:r>
              <a:rPr lang="en-US" altLang="zh-CN" dirty="0">
                <a:solidFill>
                  <a:srgbClr val="FF0000"/>
                </a:solidFill>
              </a:rPr>
              <a:t>SIMD</a:t>
            </a:r>
            <a:r>
              <a:rPr lang="zh-CN" altLang="en-US" dirty="0">
                <a:solidFill>
                  <a:srgbClr val="FF0000"/>
                </a:solidFill>
              </a:rPr>
              <a:t>，可能会导致 </a:t>
            </a:r>
            <a:r>
              <a:rPr lang="en-US" altLang="zh-CN" dirty="0">
                <a:solidFill>
                  <a:srgbClr val="FF0000"/>
                </a:solidFill>
              </a:rPr>
              <a:t>Illegal Instruction</a:t>
            </a:r>
          </a:p>
        </p:txBody>
      </p:sp>
    </p:spTree>
    <p:extLst>
      <p:ext uri="{BB962C8B-B14F-4D97-AF65-F5344CB8AC3E}">
        <p14:creationId xmlns:p14="http://schemas.microsoft.com/office/powerpoint/2010/main" val="3219964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SIMD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33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B4AFBD7-3BC0-D564-E2B2-34FAD415BFFB}"/>
              </a:ext>
            </a:extLst>
          </p:cNvPr>
          <p:cNvSpPr txBox="1"/>
          <p:nvPr/>
        </p:nvSpPr>
        <p:spPr>
          <a:xfrm flipH="1">
            <a:off x="524095" y="1466041"/>
            <a:ext cx="354467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C++</a:t>
            </a:r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nn-N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a[</a:t>
            </a:r>
            <a:r>
              <a:rPr lang="nn-N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b[</a:t>
            </a:r>
            <a:r>
              <a:rPr lang="nn-N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c[</a:t>
            </a:r>
            <a:r>
              <a:rPr lang="nn-N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nn-N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nn-N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lang="nn-N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++i)</a:t>
            </a:r>
          </a:p>
          <a:p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c[i] = a[i]*b[i];</a:t>
            </a:r>
          </a:p>
          <a:p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506240-DB49-4766-A415-50881E8DDE21}"/>
              </a:ext>
            </a:extLst>
          </p:cNvPr>
          <p:cNvSpPr txBox="1"/>
          <p:nvPr/>
        </p:nvSpPr>
        <p:spPr>
          <a:xfrm flipH="1">
            <a:off x="6692710" y="819710"/>
            <a:ext cx="4410421" cy="4801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Assemble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jmp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.L2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.L3: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cdqe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rdx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QWORD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rdx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movss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&lt;omitted&gt;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mulss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movss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.L2: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rbp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.L3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B873AB-B72B-682F-5964-52AC2C63F10A}"/>
              </a:ext>
            </a:extLst>
          </p:cNvPr>
          <p:cNvSpPr txBox="1"/>
          <p:nvPr/>
        </p:nvSpPr>
        <p:spPr>
          <a:xfrm flipH="1">
            <a:off x="4490090" y="1802547"/>
            <a:ext cx="150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通常编译</a:t>
            </a:r>
            <a:endParaRPr lang="en-US" altLang="zh-CN" dirty="0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AE6F58E7-3EEC-4AE9-9BA4-1AAD3F2E5338}"/>
              </a:ext>
            </a:extLst>
          </p:cNvPr>
          <p:cNvSpPr/>
          <p:nvPr/>
        </p:nvSpPr>
        <p:spPr>
          <a:xfrm>
            <a:off x="4157916" y="2171880"/>
            <a:ext cx="2445644" cy="34264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486E7D-AC5A-D154-50A6-62EDA2A55F31}"/>
              </a:ext>
            </a:extLst>
          </p:cNvPr>
          <p:cNvSpPr txBox="1"/>
          <p:nvPr/>
        </p:nvSpPr>
        <p:spPr>
          <a:xfrm flipH="1">
            <a:off x="5728392" y="3836360"/>
            <a:ext cx="80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乘法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739006-D4B6-4C1C-0C33-874BAEDFFC32}"/>
              </a:ext>
            </a:extLst>
          </p:cNvPr>
          <p:cNvSpPr txBox="1"/>
          <p:nvPr/>
        </p:nvSpPr>
        <p:spPr>
          <a:xfrm flipH="1">
            <a:off x="5465841" y="4944100"/>
            <a:ext cx="103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重复</a:t>
            </a:r>
            <a:r>
              <a:rPr lang="en-US" altLang="zh-CN" dirty="0"/>
              <a:t>4</a:t>
            </a:r>
            <a:r>
              <a:rPr lang="zh-CN" altLang="en-US" dirty="0"/>
              <a:t>次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13140C-00C7-42A8-FC2E-9A7CB567D7E4}"/>
              </a:ext>
            </a:extLst>
          </p:cNvPr>
          <p:cNvSpPr/>
          <p:nvPr/>
        </p:nvSpPr>
        <p:spPr>
          <a:xfrm flipV="1">
            <a:off x="6692710" y="3910144"/>
            <a:ext cx="761876" cy="28255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8A1A82-0B65-48E4-3879-2D5A416A219F}"/>
              </a:ext>
            </a:extLst>
          </p:cNvPr>
          <p:cNvSpPr/>
          <p:nvPr/>
        </p:nvSpPr>
        <p:spPr>
          <a:xfrm flipV="1">
            <a:off x="6692710" y="4987489"/>
            <a:ext cx="3683820" cy="32594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31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SIMD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34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09B6625-0937-E550-A07F-D3DDBDF49BB2}"/>
              </a:ext>
            </a:extLst>
          </p:cNvPr>
          <p:cNvSpPr txBox="1"/>
          <p:nvPr/>
        </p:nvSpPr>
        <p:spPr>
          <a:xfrm flipH="1">
            <a:off x="120107" y="748519"/>
            <a:ext cx="48066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SIMD</a:t>
            </a:r>
            <a:r>
              <a:rPr lang="zh-CN" altLang="en-US" dirty="0">
                <a:solidFill>
                  <a:srgbClr val="FF0000"/>
                </a:solidFill>
              </a:rPr>
              <a:t>将多个数据载入到专用寄存器中，然后一个指令计算多个数据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编译器有时候能自动识别出可以向量化的部分，有时候不行，需要人工向量化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B4AFBD7-3BC0-D564-E2B2-34FAD415BFFB}"/>
              </a:ext>
            </a:extLst>
          </p:cNvPr>
          <p:cNvSpPr txBox="1"/>
          <p:nvPr/>
        </p:nvSpPr>
        <p:spPr>
          <a:xfrm flipH="1">
            <a:off x="797376" y="2634468"/>
            <a:ext cx="3434433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C++</a:t>
            </a:r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nn-N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a[</a:t>
            </a:r>
            <a:r>
              <a:rPr lang="nn-N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b[</a:t>
            </a:r>
            <a:r>
              <a:rPr lang="nn-N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c[</a:t>
            </a:r>
            <a:r>
              <a:rPr lang="nn-N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nn-N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nn-N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lang="nn-N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;++i)</a:t>
            </a:r>
          </a:p>
          <a:p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c[i] = a[i]*b[i];</a:t>
            </a:r>
          </a:p>
          <a:p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506240-DB49-4766-A415-50881E8DDE21}"/>
              </a:ext>
            </a:extLst>
          </p:cNvPr>
          <p:cNvSpPr txBox="1"/>
          <p:nvPr/>
        </p:nvSpPr>
        <p:spPr>
          <a:xfrm flipH="1">
            <a:off x="310933" y="5282365"/>
            <a:ext cx="4882319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Assemble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vmovaps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XMMWORD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rsp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vmulps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XMMWORD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rsp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vmovaps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XMMWORD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rsp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B873AB-B72B-682F-5964-52AC2C63F10A}"/>
              </a:ext>
            </a:extLst>
          </p:cNvPr>
          <p:cNvSpPr txBox="1"/>
          <p:nvPr/>
        </p:nvSpPr>
        <p:spPr>
          <a:xfrm flipH="1">
            <a:off x="2545356" y="4533846"/>
            <a:ext cx="890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编译</a:t>
            </a:r>
            <a:endParaRPr lang="en-US" altLang="zh-CN" dirty="0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AE6F58E7-3EEC-4AE9-9BA4-1AAD3F2E5338}"/>
              </a:ext>
            </a:extLst>
          </p:cNvPr>
          <p:cNvSpPr/>
          <p:nvPr/>
        </p:nvSpPr>
        <p:spPr>
          <a:xfrm rot="5400000">
            <a:off x="2008662" y="4650787"/>
            <a:ext cx="637821" cy="34264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7EDF633-E534-5E94-B94F-B18735BF501A}"/>
              </a:ext>
            </a:extLst>
          </p:cNvPr>
          <p:cNvSpPr txBox="1"/>
          <p:nvPr/>
        </p:nvSpPr>
        <p:spPr>
          <a:xfrm flipH="1">
            <a:off x="6096000" y="1061458"/>
            <a:ext cx="4000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把内存中的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zh-CN" altLang="en-US" dirty="0"/>
              <a:t>到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zh-CN" altLang="en-US" dirty="0"/>
              <a:t>载入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xmm4</a:t>
            </a:r>
            <a:r>
              <a:rPr lang="zh-CN" altLang="en-US" dirty="0"/>
              <a:t>寄存器中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EFCDEAD5-1D09-7CD5-9142-210A91F66C95}"/>
              </a:ext>
            </a:extLst>
          </p:cNvPr>
          <p:cNvGrpSpPr/>
          <p:nvPr/>
        </p:nvGrpSpPr>
        <p:grpSpPr>
          <a:xfrm>
            <a:off x="6383328" y="2401695"/>
            <a:ext cx="5412420" cy="2369212"/>
            <a:chOff x="5816532" y="800820"/>
            <a:chExt cx="5412420" cy="236921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5EA277C-A833-51CB-FAC2-C5E32E7F6C71}"/>
                </a:ext>
              </a:extLst>
            </p:cNvPr>
            <p:cNvSpPr txBox="1"/>
            <p:nvPr/>
          </p:nvSpPr>
          <p:spPr>
            <a:xfrm flipH="1">
              <a:off x="5816532" y="817385"/>
              <a:ext cx="104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XMM4</a:t>
              </a:r>
              <a:endParaRPr lang="en-US" altLang="zh-CN" dirty="0">
                <a:solidFill>
                  <a:srgbClr val="FF0000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99E626B-E624-EB3A-48DD-DEB47F605FA8}"/>
                </a:ext>
              </a:extLst>
            </p:cNvPr>
            <p:cNvSpPr txBox="1"/>
            <p:nvPr/>
          </p:nvSpPr>
          <p:spPr>
            <a:xfrm flipH="1">
              <a:off x="5867979" y="2800700"/>
              <a:ext cx="878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XMM0</a:t>
              </a:r>
              <a:endParaRPr lang="en-US" altLang="zh-CN" dirty="0">
                <a:solidFill>
                  <a:srgbClr val="FF0000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C8635A1-16CA-68F7-4743-2832D4EB58D9}"/>
                </a:ext>
              </a:extLst>
            </p:cNvPr>
            <p:cNvSpPr/>
            <p:nvPr/>
          </p:nvSpPr>
          <p:spPr>
            <a:xfrm>
              <a:off x="6839436" y="2755635"/>
              <a:ext cx="1097379" cy="40514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]*b[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endParaRPr lang="en-US" sz="1400" baseline="-25000" dirty="0">
                <a:latin typeface="+mn-ea"/>
              </a:endParaRPr>
            </a:p>
          </p:txBody>
        </p:sp>
        <p:sp>
          <p:nvSpPr>
            <p:cNvPr id="31" name="乘号 30">
              <a:extLst>
                <a:ext uri="{FF2B5EF4-FFF2-40B4-BE49-F238E27FC236}">
                  <a16:creationId xmlns:a16="http://schemas.microsoft.com/office/drawing/2014/main" id="{161BF408-D55C-3C8F-0EEB-6C118BD21AEA}"/>
                </a:ext>
              </a:extLst>
            </p:cNvPr>
            <p:cNvSpPr/>
            <p:nvPr/>
          </p:nvSpPr>
          <p:spPr>
            <a:xfrm>
              <a:off x="8872545" y="1261268"/>
              <a:ext cx="421532" cy="405140"/>
            </a:xfrm>
            <a:prstGeom prst="mathMultiply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等号 32">
              <a:extLst>
                <a:ext uri="{FF2B5EF4-FFF2-40B4-BE49-F238E27FC236}">
                  <a16:creationId xmlns:a16="http://schemas.microsoft.com/office/drawing/2014/main" id="{D33D8FBB-0E1C-D0A7-2117-86F74BE30BCC}"/>
                </a:ext>
              </a:extLst>
            </p:cNvPr>
            <p:cNvSpPr/>
            <p:nvPr/>
          </p:nvSpPr>
          <p:spPr>
            <a:xfrm>
              <a:off x="8885856" y="2304317"/>
              <a:ext cx="408221" cy="335060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0B6933D-CB5C-FA9E-E281-D50E64F08259}"/>
                </a:ext>
              </a:extLst>
            </p:cNvPr>
            <p:cNvSpPr/>
            <p:nvPr/>
          </p:nvSpPr>
          <p:spPr>
            <a:xfrm>
              <a:off x="7936815" y="2755635"/>
              <a:ext cx="1097379" cy="40514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]*b[</a:t>
              </a:r>
              <a:r>
                <a:rPr lang="en-US" altLang="zh-CN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2</a:t>
              </a:r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endParaRPr lang="en-US" sz="1400" baseline="-25000" dirty="0">
                <a:latin typeface="+mn-ea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2826B99-A72C-256A-8D6B-36B919EB179A}"/>
                </a:ext>
              </a:extLst>
            </p:cNvPr>
            <p:cNvSpPr/>
            <p:nvPr/>
          </p:nvSpPr>
          <p:spPr>
            <a:xfrm>
              <a:off x="9034194" y="2755635"/>
              <a:ext cx="1097379" cy="40514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</a:t>
              </a:r>
              <a:r>
                <a:rPr lang="en-US" altLang="zh-CN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1</a:t>
              </a:r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]*b[</a:t>
              </a:r>
              <a:r>
                <a:rPr lang="en-US" altLang="zh-CN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1</a:t>
              </a:r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endParaRPr lang="en-US" sz="1400" baseline="-25000" dirty="0">
                <a:latin typeface="+mn-ea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46FBA45-FC75-284E-1283-FD3739AD0611}"/>
                </a:ext>
              </a:extLst>
            </p:cNvPr>
            <p:cNvSpPr/>
            <p:nvPr/>
          </p:nvSpPr>
          <p:spPr>
            <a:xfrm>
              <a:off x="10131573" y="2755635"/>
              <a:ext cx="1097379" cy="40514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</a:t>
              </a:r>
              <a:r>
                <a:rPr lang="en-US" altLang="zh-CN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0</a:t>
              </a:r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]*b[</a:t>
              </a:r>
              <a:r>
                <a:rPr lang="en-US" altLang="zh-CN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0</a:t>
              </a:r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endParaRPr lang="en-US" sz="1400" baseline="-25000" dirty="0">
                <a:latin typeface="+mn-ea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D4438EF-A02E-270B-72BA-33EC9DEC0B68}"/>
                </a:ext>
              </a:extLst>
            </p:cNvPr>
            <p:cNvSpPr/>
            <p:nvPr/>
          </p:nvSpPr>
          <p:spPr>
            <a:xfrm>
              <a:off x="6839436" y="1786510"/>
              <a:ext cx="1097379" cy="40514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b[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endParaRPr lang="en-US" sz="1400" baseline="-25000" dirty="0">
                <a:latin typeface="+mn-ea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E354C04-51E2-F5F7-B3EB-B2BA4DEFD1F7}"/>
                </a:ext>
              </a:extLst>
            </p:cNvPr>
            <p:cNvSpPr/>
            <p:nvPr/>
          </p:nvSpPr>
          <p:spPr>
            <a:xfrm>
              <a:off x="7936815" y="1786510"/>
              <a:ext cx="1097379" cy="40514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b[</a:t>
              </a:r>
              <a:r>
                <a:rPr lang="en-US" altLang="zh-CN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2</a:t>
              </a:r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endParaRPr lang="en-US" sz="1400" baseline="-25000" dirty="0">
                <a:latin typeface="+mn-ea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D78DB5EA-727F-F3AA-84A3-F2CDD273B8EF}"/>
                </a:ext>
              </a:extLst>
            </p:cNvPr>
            <p:cNvSpPr/>
            <p:nvPr/>
          </p:nvSpPr>
          <p:spPr>
            <a:xfrm>
              <a:off x="9034194" y="1786510"/>
              <a:ext cx="1097379" cy="40514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b[</a:t>
              </a:r>
              <a:r>
                <a:rPr lang="en-US" altLang="zh-CN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1</a:t>
              </a:r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endParaRPr lang="en-US" sz="1400" baseline="-25000" dirty="0">
                <a:latin typeface="+mn-ea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36CCE07C-5819-45AF-E9DB-A7A0F5BC06F5}"/>
                </a:ext>
              </a:extLst>
            </p:cNvPr>
            <p:cNvSpPr/>
            <p:nvPr/>
          </p:nvSpPr>
          <p:spPr>
            <a:xfrm>
              <a:off x="10131573" y="1786510"/>
              <a:ext cx="1097379" cy="40514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b[</a:t>
              </a:r>
              <a:r>
                <a:rPr lang="en-US" altLang="zh-CN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0</a:t>
              </a:r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endParaRPr lang="en-US" sz="1400" baseline="-25000" dirty="0">
                <a:latin typeface="+mn-ea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D6F288D7-E89F-7C8A-9788-23B6D3E5012B}"/>
                </a:ext>
              </a:extLst>
            </p:cNvPr>
            <p:cNvSpPr txBox="1"/>
            <p:nvPr/>
          </p:nvSpPr>
          <p:spPr>
            <a:xfrm flipH="1">
              <a:off x="5867979" y="1809042"/>
              <a:ext cx="878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内存</a:t>
              </a:r>
              <a:endParaRPr lang="en-US" altLang="zh-CN" dirty="0">
                <a:solidFill>
                  <a:srgbClr val="FF0000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8FED0004-1261-F46B-E123-5D857D4B1760}"/>
                </a:ext>
              </a:extLst>
            </p:cNvPr>
            <p:cNvSpPr/>
            <p:nvPr/>
          </p:nvSpPr>
          <p:spPr>
            <a:xfrm>
              <a:off x="6839436" y="800820"/>
              <a:ext cx="1097379" cy="40514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endParaRPr lang="en-US" sz="1400" baseline="-25000" dirty="0">
                <a:latin typeface="+mn-ea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592297AB-14EC-9DD7-D81F-0E98FF6EB01A}"/>
                </a:ext>
              </a:extLst>
            </p:cNvPr>
            <p:cNvSpPr/>
            <p:nvPr/>
          </p:nvSpPr>
          <p:spPr>
            <a:xfrm>
              <a:off x="7936815" y="800820"/>
              <a:ext cx="1097379" cy="40514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</a:t>
              </a:r>
              <a:r>
                <a:rPr lang="en-US" altLang="zh-CN" sz="14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endParaRPr lang="en-US" sz="1400" baseline="-25000" dirty="0">
                <a:latin typeface="+mn-ea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D1CDA4B-2F73-480A-883F-CE0B465C663D}"/>
                </a:ext>
              </a:extLst>
            </p:cNvPr>
            <p:cNvSpPr/>
            <p:nvPr/>
          </p:nvSpPr>
          <p:spPr>
            <a:xfrm>
              <a:off x="9034194" y="800820"/>
              <a:ext cx="1097379" cy="40514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</a:t>
              </a:r>
              <a:r>
                <a:rPr lang="en-US" altLang="zh-CN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1</a:t>
              </a:r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endParaRPr lang="en-US" sz="1400" baseline="-25000" dirty="0">
                <a:latin typeface="+mn-ea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46E6965D-30BA-899F-CFA8-8D489A491CF8}"/>
                </a:ext>
              </a:extLst>
            </p:cNvPr>
            <p:cNvSpPr/>
            <p:nvPr/>
          </p:nvSpPr>
          <p:spPr>
            <a:xfrm>
              <a:off x="10131573" y="800820"/>
              <a:ext cx="1097379" cy="40514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a[</a:t>
              </a:r>
              <a:r>
                <a:rPr lang="en-US" altLang="zh-CN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0</a:t>
              </a:r>
              <a:r>
                <a:rPr lang="nn-NO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endParaRPr lang="en-US" sz="1400" baseline="-25000" dirty="0">
                <a:latin typeface="+mn-ea"/>
              </a:endParaRP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657F5545-E7A4-9B71-FBDE-2A67B93176A3}"/>
              </a:ext>
            </a:extLst>
          </p:cNvPr>
          <p:cNvSpPr txBox="1"/>
          <p:nvPr/>
        </p:nvSpPr>
        <p:spPr>
          <a:xfrm flipH="1">
            <a:off x="6475108" y="5955724"/>
            <a:ext cx="40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</a:t>
            </a:r>
            <a:r>
              <a:rPr lang="en-US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xmm</a:t>
            </a:r>
            <a:r>
              <a:rPr lang="en-US" altLang="zh-CN" b="0" dirty="0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zh-CN" altLang="en-US" dirty="0"/>
              <a:t>存入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zh-CN" altLang="en-US" dirty="0"/>
              <a:t>到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zh-CN" altLang="en-US" dirty="0"/>
              <a:t>的内存中</a:t>
            </a:r>
            <a:endParaRPr lang="en-US" altLang="zh-CN" dirty="0">
              <a:solidFill>
                <a:srgbClr val="FF0000"/>
              </a:solidFill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ECDE7983-0BF7-F5C2-B8C6-CAD9124BFDC0}"/>
              </a:ext>
            </a:extLst>
          </p:cNvPr>
          <p:cNvCxnSpPr>
            <a:cxnSpLocks/>
            <a:endCxn id="36" idx="3"/>
          </p:cNvCxnSpPr>
          <p:nvPr/>
        </p:nvCxnSpPr>
        <p:spPr>
          <a:xfrm flipV="1">
            <a:off x="4682247" y="1384624"/>
            <a:ext cx="1413753" cy="427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694341B6-5E4B-0541-90FA-057218C0AE35}"/>
              </a:ext>
            </a:extLst>
          </p:cNvPr>
          <p:cNvCxnSpPr>
            <a:cxnSpLocks/>
            <a:endCxn id="63" idx="3"/>
          </p:cNvCxnSpPr>
          <p:nvPr/>
        </p:nvCxnSpPr>
        <p:spPr>
          <a:xfrm flipV="1">
            <a:off x="4800528" y="6140390"/>
            <a:ext cx="1674580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439F26C5-4CED-5C39-C0AF-F7A16106348F}"/>
              </a:ext>
            </a:extLst>
          </p:cNvPr>
          <p:cNvCxnSpPr>
            <a:cxnSpLocks/>
            <a:endCxn id="56" idx="3"/>
          </p:cNvCxnSpPr>
          <p:nvPr/>
        </p:nvCxnSpPr>
        <p:spPr>
          <a:xfrm flipV="1">
            <a:off x="5084323" y="3594583"/>
            <a:ext cx="1350452" cy="2417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082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SIMD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35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09B6625-0937-E550-A07F-D3DDBDF49BB2}"/>
              </a:ext>
            </a:extLst>
          </p:cNvPr>
          <p:cNvSpPr txBox="1"/>
          <p:nvPr/>
        </p:nvSpPr>
        <p:spPr>
          <a:xfrm flipH="1">
            <a:off x="120105" y="748519"/>
            <a:ext cx="106451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SIMD</a:t>
            </a:r>
            <a:r>
              <a:rPr lang="zh-CN" altLang="en-US" dirty="0">
                <a:solidFill>
                  <a:srgbClr val="FF0000"/>
                </a:solidFill>
              </a:rPr>
              <a:t>广泛应用于所有的科学计算程序中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OpenBlas</a:t>
            </a:r>
            <a:r>
              <a:rPr lang="zh-CN" altLang="en-US" dirty="0"/>
              <a:t>，</a:t>
            </a:r>
            <a:r>
              <a:rPr lang="en-US" altLang="zh-CN" dirty="0" err="1"/>
              <a:t>Lapack</a:t>
            </a:r>
            <a:r>
              <a:rPr lang="zh-CN" altLang="en-US" dirty="0"/>
              <a:t>，</a:t>
            </a:r>
            <a:r>
              <a:rPr lang="en-US" altLang="zh-CN" dirty="0"/>
              <a:t>Eigen3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Gaussian</a:t>
            </a:r>
            <a:r>
              <a:rPr lang="zh-CN" altLang="en-US" dirty="0"/>
              <a:t>，</a:t>
            </a:r>
            <a:r>
              <a:rPr lang="en-US" altLang="zh-CN" dirty="0"/>
              <a:t>ORCA</a:t>
            </a:r>
            <a:r>
              <a:rPr lang="zh-CN" altLang="en-US" dirty="0"/>
              <a:t>；</a:t>
            </a:r>
            <a:r>
              <a:rPr lang="en-US" altLang="zh-CN" dirty="0"/>
              <a:t>Amber</a:t>
            </a:r>
            <a:r>
              <a:rPr lang="zh-CN" altLang="en-US" dirty="0"/>
              <a:t>，</a:t>
            </a:r>
            <a:r>
              <a:rPr lang="en-US" altLang="zh-CN" dirty="0" err="1"/>
              <a:t>Gromacs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对于编译器看不出来的可以向量化的部分，需要手写</a:t>
            </a:r>
            <a:r>
              <a:rPr lang="en-US" altLang="zh-CN" dirty="0"/>
              <a:t>SIMD</a:t>
            </a:r>
            <a:r>
              <a:rPr lang="zh-CN" altLang="en-US" dirty="0"/>
              <a:t>（似乎</a:t>
            </a:r>
            <a:r>
              <a:rPr lang="en-US" altLang="zh-CN" dirty="0"/>
              <a:t>Fortran</a:t>
            </a:r>
            <a:r>
              <a:rPr lang="zh-CN" altLang="en-US" dirty="0"/>
              <a:t>编译器不支持）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SIMD</a:t>
            </a:r>
            <a:r>
              <a:rPr lang="zh-CN" altLang="en-US" dirty="0"/>
              <a:t>可以用需要仔细考虑内存布局和数据结构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在不同的</a:t>
            </a:r>
            <a:r>
              <a:rPr lang="en-US" altLang="zh-CN" dirty="0"/>
              <a:t>CPU</a:t>
            </a:r>
            <a:r>
              <a:rPr lang="zh-CN" altLang="en-US" dirty="0"/>
              <a:t>上，</a:t>
            </a:r>
            <a:r>
              <a:rPr lang="en-US" altLang="zh-CN" dirty="0"/>
              <a:t>SIMD</a:t>
            </a:r>
            <a:r>
              <a:rPr lang="zh-CN" altLang="en-US" dirty="0"/>
              <a:t>的指令可能不兼容（影响二进制的发布）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7452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多核</a:t>
            </a:r>
            <a:r>
              <a:rPr lang="en-US" altLang="zh-CN" sz="3600" dirty="0"/>
              <a:t>CPU</a:t>
            </a:r>
            <a:r>
              <a:rPr lang="zh-CN" altLang="en-US" sz="3600" dirty="0"/>
              <a:t>与</a:t>
            </a:r>
            <a:r>
              <a:rPr lang="zh-CN" altLang="en-US" sz="4000" dirty="0"/>
              <a:t>多</a:t>
            </a:r>
            <a:r>
              <a:rPr lang="en-US" altLang="zh-CN" sz="4000" dirty="0"/>
              <a:t>CPU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36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09B6625-0937-E550-A07F-D3DDBDF49BB2}"/>
              </a:ext>
            </a:extLst>
          </p:cNvPr>
          <p:cNvSpPr txBox="1"/>
          <p:nvPr/>
        </p:nvSpPr>
        <p:spPr>
          <a:xfrm flipH="1">
            <a:off x="210894" y="816719"/>
            <a:ext cx="111510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插槽（</a:t>
            </a:r>
            <a:r>
              <a:rPr lang="en-US" altLang="zh-CN" dirty="0"/>
              <a:t>socket</a:t>
            </a:r>
            <a:r>
              <a:rPr lang="zh-CN" altLang="en-US" dirty="0"/>
              <a:t>）：物理</a:t>
            </a:r>
            <a:r>
              <a:rPr lang="en-US" altLang="zh-CN" dirty="0"/>
              <a:t>CPU</a:t>
            </a:r>
            <a:r>
              <a:rPr lang="zh-CN" altLang="en-US" dirty="0"/>
              <a:t>的插槽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核心（</a:t>
            </a:r>
            <a:r>
              <a:rPr lang="en-US" altLang="zh-CN" dirty="0"/>
              <a:t>core</a:t>
            </a:r>
            <a:r>
              <a:rPr lang="zh-CN" altLang="en-US" dirty="0"/>
              <a:t>）：具有独立处理能力的单元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超线程（</a:t>
            </a:r>
            <a:r>
              <a:rPr lang="en-US" altLang="zh-CN" dirty="0" err="1"/>
              <a:t>hyperthread</a:t>
            </a:r>
            <a:r>
              <a:rPr lang="zh-CN" altLang="en-US" dirty="0"/>
              <a:t>）：单个物理 </a:t>
            </a:r>
            <a:r>
              <a:rPr lang="en-US" altLang="zh-CN" dirty="0"/>
              <a:t>CPU </a:t>
            </a:r>
            <a:r>
              <a:rPr lang="zh-CN" altLang="en-US" dirty="0"/>
              <a:t>核心虚拟为多个逻辑核心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对称多处理器</a:t>
            </a:r>
            <a:r>
              <a:rPr lang="zh-CN" altLang="en-US" dirty="0"/>
              <a:t>（</a:t>
            </a:r>
            <a:r>
              <a:rPr lang="en-US" altLang="zh-CN" dirty="0"/>
              <a:t>SMP</a:t>
            </a:r>
            <a:r>
              <a:rPr lang="zh-CN" altLang="en-US" dirty="0"/>
              <a:t>，</a:t>
            </a:r>
            <a:r>
              <a:rPr lang="en-US" altLang="zh-CN" dirty="0"/>
              <a:t>Symmetric </a:t>
            </a:r>
            <a:r>
              <a:rPr lang="en-US" altLang="zh-CN" dirty="0" err="1"/>
              <a:t>MultiProcessor</a:t>
            </a:r>
            <a:r>
              <a:rPr lang="zh-CN" altLang="en-US" dirty="0"/>
              <a:t>）： 多个 </a:t>
            </a:r>
            <a:r>
              <a:rPr lang="en-US" altLang="zh-CN" dirty="0"/>
              <a:t>CPU </a:t>
            </a:r>
            <a:r>
              <a:rPr lang="zh-CN" altLang="en-US" dirty="0"/>
              <a:t>核心共享资源的电脑硬件架构，其中，每个 </a:t>
            </a:r>
            <a:r>
              <a:rPr lang="en-US" altLang="zh-CN" dirty="0"/>
              <a:t>CPU </a:t>
            </a:r>
            <a:r>
              <a:rPr lang="zh-CN" altLang="en-US" dirty="0"/>
              <a:t>没有主从之分，地位平等，又称</a:t>
            </a:r>
            <a:r>
              <a:rPr lang="zh-CN" altLang="en-US" dirty="0">
                <a:solidFill>
                  <a:srgbClr val="FF0000"/>
                </a:solidFill>
              </a:rPr>
              <a:t>一致存储访问结构</a:t>
            </a:r>
            <a:r>
              <a:rPr lang="zh-CN" altLang="en-US" dirty="0"/>
              <a:t>（</a:t>
            </a:r>
            <a:r>
              <a:rPr lang="en-US" altLang="zh-CN" dirty="0"/>
              <a:t>UMA</a:t>
            </a:r>
            <a:r>
              <a:rPr lang="zh-CN" altLang="en-US" dirty="0"/>
              <a:t>，</a:t>
            </a:r>
            <a:r>
              <a:rPr lang="en-US" altLang="zh-CN" dirty="0"/>
              <a:t>Uniform Memory Access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111768A-CEC8-E08F-1075-85DC89C1D2B0}"/>
              </a:ext>
            </a:extLst>
          </p:cNvPr>
          <p:cNvSpPr txBox="1"/>
          <p:nvPr/>
        </p:nvSpPr>
        <p:spPr>
          <a:xfrm flipH="1">
            <a:off x="2523571" y="5036866"/>
            <a:ext cx="652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个物理</a:t>
            </a:r>
            <a:r>
              <a:rPr lang="en-US" altLang="zh-CN" dirty="0"/>
              <a:t>CPU</a:t>
            </a:r>
            <a:r>
              <a:rPr lang="zh-CN" altLang="en-US" dirty="0"/>
              <a:t>，每个</a:t>
            </a:r>
            <a:r>
              <a:rPr lang="en-US" altLang="zh-CN" dirty="0"/>
              <a:t>CPU</a:t>
            </a:r>
            <a:r>
              <a:rPr lang="zh-CN" altLang="en-US" dirty="0"/>
              <a:t>有</a:t>
            </a:r>
            <a:r>
              <a:rPr lang="en-US" altLang="zh-CN" dirty="0"/>
              <a:t>24</a:t>
            </a:r>
            <a:r>
              <a:rPr lang="zh-CN" altLang="en-US" dirty="0"/>
              <a:t>个核心，每个核心超线程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endParaRPr lang="en-US" altLang="zh-CN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219EA54-0EE1-BD36-30F5-5C2D95E62FAB}"/>
              </a:ext>
            </a:extLst>
          </p:cNvPr>
          <p:cNvGrpSpPr/>
          <p:nvPr/>
        </p:nvGrpSpPr>
        <p:grpSpPr>
          <a:xfrm>
            <a:off x="1259584" y="3638944"/>
            <a:ext cx="9857552" cy="1270541"/>
            <a:chOff x="1259584" y="3638944"/>
            <a:chExt cx="9857552" cy="127054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8ADAD7E-49A6-C2C8-E2D2-324E7215A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5964" y="4337905"/>
              <a:ext cx="9831172" cy="57158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422D3A6-9613-48BD-6E02-4D03A9C02A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9147"/>
            <a:stretch/>
          </p:blipFill>
          <p:spPr>
            <a:xfrm>
              <a:off x="1259584" y="3638944"/>
              <a:ext cx="9857552" cy="698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526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多核</a:t>
            </a:r>
            <a:r>
              <a:rPr lang="en-US" altLang="zh-CN" sz="3600" dirty="0"/>
              <a:t>CPU</a:t>
            </a:r>
            <a:r>
              <a:rPr lang="zh-CN" altLang="en-US" sz="3600" dirty="0"/>
              <a:t>与</a:t>
            </a:r>
            <a:r>
              <a:rPr lang="zh-CN" altLang="en-US" sz="4000" dirty="0"/>
              <a:t>多</a:t>
            </a:r>
            <a:r>
              <a:rPr lang="en-US" altLang="zh-CN" sz="4000" dirty="0"/>
              <a:t>CPU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37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09B6625-0937-E550-A07F-D3DDBDF49BB2}"/>
              </a:ext>
            </a:extLst>
          </p:cNvPr>
          <p:cNvSpPr txBox="1"/>
          <p:nvPr/>
        </p:nvSpPr>
        <p:spPr>
          <a:xfrm flipH="1">
            <a:off x="120104" y="748519"/>
            <a:ext cx="52495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多核</a:t>
            </a:r>
            <a:r>
              <a:rPr lang="en-US" altLang="zh-CN" dirty="0"/>
              <a:t>CPU</a:t>
            </a:r>
            <a:r>
              <a:rPr lang="zh-CN" altLang="en-US" dirty="0"/>
              <a:t>：即一个</a:t>
            </a:r>
            <a:r>
              <a:rPr lang="en-US" altLang="zh-CN" dirty="0"/>
              <a:t>CPU</a:t>
            </a:r>
            <a:r>
              <a:rPr lang="zh-CN" altLang="en-US" dirty="0"/>
              <a:t>中包含多个处理器核心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每个核心都有各自的寄存器、</a:t>
            </a:r>
            <a:r>
              <a:rPr lang="en-US" altLang="zh-CN" dirty="0"/>
              <a:t>L1</a:t>
            </a:r>
            <a:r>
              <a:rPr lang="zh-CN" altLang="en-US" dirty="0"/>
              <a:t>、</a:t>
            </a:r>
            <a:r>
              <a:rPr lang="en-US" altLang="zh-CN" dirty="0"/>
              <a:t>L2</a:t>
            </a:r>
            <a:r>
              <a:rPr lang="zh-CN" altLang="en-US" dirty="0"/>
              <a:t>缓存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L3</a:t>
            </a:r>
            <a:r>
              <a:rPr lang="zh-CN" altLang="en-US" dirty="0"/>
              <a:t>缓存为多核共享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内存为多核共享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不能与多</a:t>
            </a:r>
            <a:r>
              <a:rPr lang="en-US" altLang="zh-CN" dirty="0">
                <a:solidFill>
                  <a:srgbClr val="FF0000"/>
                </a:solidFill>
              </a:rPr>
              <a:t>CPU</a:t>
            </a:r>
            <a:r>
              <a:rPr lang="zh-CN" altLang="en-US" dirty="0">
                <a:solidFill>
                  <a:srgbClr val="FF0000"/>
                </a:solidFill>
              </a:rPr>
              <a:t>搞混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155C42B-25EF-04F2-4F32-AA397E187701}"/>
              </a:ext>
            </a:extLst>
          </p:cNvPr>
          <p:cNvGrpSpPr/>
          <p:nvPr/>
        </p:nvGrpSpPr>
        <p:grpSpPr>
          <a:xfrm>
            <a:off x="6102488" y="799196"/>
            <a:ext cx="5578791" cy="2498694"/>
            <a:chOff x="5635353" y="2297256"/>
            <a:chExt cx="5578791" cy="2498694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79555ED-16B6-FD8F-B6B7-EF25D926C0A0}"/>
                </a:ext>
              </a:extLst>
            </p:cNvPr>
            <p:cNvSpPr/>
            <p:nvPr/>
          </p:nvSpPr>
          <p:spPr>
            <a:xfrm>
              <a:off x="5714442" y="2297256"/>
              <a:ext cx="5420614" cy="1462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+mn-ea"/>
              </a:endParaRPr>
            </a:p>
          </p:txBody>
        </p:sp>
        <p:sp>
          <p:nvSpPr>
            <p:cNvPr id="5" name="箭头: 左右 4">
              <a:extLst>
                <a:ext uri="{FF2B5EF4-FFF2-40B4-BE49-F238E27FC236}">
                  <a16:creationId xmlns:a16="http://schemas.microsoft.com/office/drawing/2014/main" id="{C022CCC6-A521-9804-BA4F-3EF856C55065}"/>
                </a:ext>
              </a:extLst>
            </p:cNvPr>
            <p:cNvSpPr/>
            <p:nvPr/>
          </p:nvSpPr>
          <p:spPr>
            <a:xfrm rot="5400000">
              <a:off x="6031753" y="3825467"/>
              <a:ext cx="583513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F6639DB-FF3A-00F1-9877-F3C155F0CE2A}"/>
                </a:ext>
              </a:extLst>
            </p:cNvPr>
            <p:cNvSpPr/>
            <p:nvPr/>
          </p:nvSpPr>
          <p:spPr>
            <a:xfrm>
              <a:off x="5714442" y="4343464"/>
              <a:ext cx="5420614" cy="45248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内存</a:t>
              </a:r>
              <a:endParaRPr lang="en-US" sz="1400" dirty="0">
                <a:latin typeface="+mn-ea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D5F2DBBC-D798-C881-CB4E-6702FC964EF6}"/>
                </a:ext>
              </a:extLst>
            </p:cNvPr>
            <p:cNvGrpSpPr/>
            <p:nvPr/>
          </p:nvGrpSpPr>
          <p:grpSpPr>
            <a:xfrm>
              <a:off x="5635353" y="2871705"/>
              <a:ext cx="1376314" cy="888249"/>
              <a:chOff x="1368153" y="1504755"/>
              <a:chExt cx="1376314" cy="888249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75B554E-EC92-6703-005D-FFC6D439B52F}"/>
                  </a:ext>
                </a:extLst>
              </p:cNvPr>
              <p:cNvSpPr/>
              <p:nvPr/>
            </p:nvSpPr>
            <p:spPr>
              <a:xfrm>
                <a:off x="1447242" y="1504755"/>
                <a:ext cx="1218137" cy="88824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+mn-ea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4357228-A26E-E792-1E42-B9D0F68AB2E9}"/>
                  </a:ext>
                </a:extLst>
              </p:cNvPr>
              <p:cNvSpPr txBox="1"/>
              <p:nvPr/>
            </p:nvSpPr>
            <p:spPr>
              <a:xfrm>
                <a:off x="1368153" y="1656491"/>
                <a:ext cx="13763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+mn-ea"/>
                  </a:rPr>
                  <a:t>core</a:t>
                </a: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9FCEE2D9-452D-AB25-151E-90EF5F364471}"/>
                </a:ext>
              </a:extLst>
            </p:cNvPr>
            <p:cNvGrpSpPr/>
            <p:nvPr/>
          </p:nvGrpSpPr>
          <p:grpSpPr>
            <a:xfrm>
              <a:off x="7016681" y="2871705"/>
              <a:ext cx="1376314" cy="888249"/>
              <a:chOff x="1368153" y="1504755"/>
              <a:chExt cx="1376314" cy="888249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C5D2F110-0423-BB0A-5021-DC93DADAEBB9}"/>
                  </a:ext>
                </a:extLst>
              </p:cNvPr>
              <p:cNvSpPr/>
              <p:nvPr/>
            </p:nvSpPr>
            <p:spPr>
              <a:xfrm>
                <a:off x="1447242" y="1504755"/>
                <a:ext cx="1218137" cy="88824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+mn-ea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9825054-1917-4272-52D5-E2A41E4EA8DB}"/>
                  </a:ext>
                </a:extLst>
              </p:cNvPr>
              <p:cNvSpPr txBox="1"/>
              <p:nvPr/>
            </p:nvSpPr>
            <p:spPr>
              <a:xfrm>
                <a:off x="1368153" y="1656491"/>
                <a:ext cx="13763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+mn-ea"/>
                  </a:rPr>
                  <a:t>core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BE12711-15E2-C330-BB94-CC0CA4EE8596}"/>
                </a:ext>
              </a:extLst>
            </p:cNvPr>
            <p:cNvGrpSpPr/>
            <p:nvPr/>
          </p:nvGrpSpPr>
          <p:grpSpPr>
            <a:xfrm>
              <a:off x="8392995" y="2871705"/>
              <a:ext cx="1376314" cy="888249"/>
              <a:chOff x="1368153" y="1504755"/>
              <a:chExt cx="1376314" cy="888249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C7CD040C-A577-A994-5344-81D07AFE4A96}"/>
                  </a:ext>
                </a:extLst>
              </p:cNvPr>
              <p:cNvSpPr/>
              <p:nvPr/>
            </p:nvSpPr>
            <p:spPr>
              <a:xfrm>
                <a:off x="1447242" y="1504755"/>
                <a:ext cx="1218137" cy="88824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+mn-ea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1CA2F62-95CE-E301-9DE6-7C3AC99F7331}"/>
                  </a:ext>
                </a:extLst>
              </p:cNvPr>
              <p:cNvSpPr txBox="1"/>
              <p:nvPr/>
            </p:nvSpPr>
            <p:spPr>
              <a:xfrm>
                <a:off x="1368153" y="1656491"/>
                <a:ext cx="13763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+mn-ea"/>
                  </a:rPr>
                  <a:t>core</a:t>
                </a: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F709428-C47B-3B80-C922-2B3258272DA0}"/>
                </a:ext>
              </a:extLst>
            </p:cNvPr>
            <p:cNvGrpSpPr/>
            <p:nvPr/>
          </p:nvGrpSpPr>
          <p:grpSpPr>
            <a:xfrm>
              <a:off x="9837830" y="2871705"/>
              <a:ext cx="1376314" cy="888249"/>
              <a:chOff x="1368153" y="1504755"/>
              <a:chExt cx="1376314" cy="888249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26E08E8-432C-21B1-A18D-8DF9B4ED8599}"/>
                  </a:ext>
                </a:extLst>
              </p:cNvPr>
              <p:cNvSpPr/>
              <p:nvPr/>
            </p:nvSpPr>
            <p:spPr>
              <a:xfrm>
                <a:off x="1447242" y="1504755"/>
                <a:ext cx="1218137" cy="88824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+mn-ea"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6B29B0F-E012-8A11-26AC-DB58F711D8CB}"/>
                  </a:ext>
                </a:extLst>
              </p:cNvPr>
              <p:cNvSpPr txBox="1"/>
              <p:nvPr/>
            </p:nvSpPr>
            <p:spPr>
              <a:xfrm>
                <a:off x="1368153" y="1656491"/>
                <a:ext cx="13763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+mn-ea"/>
                  </a:rPr>
                  <a:t>core</a:t>
                </a:r>
              </a:p>
            </p:txBody>
          </p:sp>
        </p:grpSp>
        <p:sp>
          <p:nvSpPr>
            <p:cNvPr id="36" name="箭头: 左右 35">
              <a:extLst>
                <a:ext uri="{FF2B5EF4-FFF2-40B4-BE49-F238E27FC236}">
                  <a16:creationId xmlns:a16="http://schemas.microsoft.com/office/drawing/2014/main" id="{589084E9-2C5C-F768-41F8-68443DCD4A30}"/>
                </a:ext>
              </a:extLst>
            </p:cNvPr>
            <p:cNvSpPr/>
            <p:nvPr/>
          </p:nvSpPr>
          <p:spPr>
            <a:xfrm rot="5400000">
              <a:off x="7413081" y="3825468"/>
              <a:ext cx="583513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箭头: 左右 36">
              <a:extLst>
                <a:ext uri="{FF2B5EF4-FFF2-40B4-BE49-F238E27FC236}">
                  <a16:creationId xmlns:a16="http://schemas.microsoft.com/office/drawing/2014/main" id="{FF4E9112-DD8D-2325-6CE5-76FD75ADC3BC}"/>
                </a:ext>
              </a:extLst>
            </p:cNvPr>
            <p:cNvSpPr/>
            <p:nvPr/>
          </p:nvSpPr>
          <p:spPr>
            <a:xfrm rot="5400000">
              <a:off x="8795573" y="3825469"/>
              <a:ext cx="583513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箭头: 左右 37">
              <a:extLst>
                <a:ext uri="{FF2B5EF4-FFF2-40B4-BE49-F238E27FC236}">
                  <a16:creationId xmlns:a16="http://schemas.microsoft.com/office/drawing/2014/main" id="{7EDB60A6-CECE-B4F1-CDD9-4710E11BAD5E}"/>
                </a:ext>
              </a:extLst>
            </p:cNvPr>
            <p:cNvSpPr/>
            <p:nvPr/>
          </p:nvSpPr>
          <p:spPr>
            <a:xfrm rot="5400000">
              <a:off x="10234230" y="3825470"/>
              <a:ext cx="583513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080DF28-709F-0D5F-FCCB-DCCC101F6AD7}"/>
                </a:ext>
              </a:extLst>
            </p:cNvPr>
            <p:cNvSpPr txBox="1"/>
            <p:nvPr/>
          </p:nvSpPr>
          <p:spPr>
            <a:xfrm>
              <a:off x="7736592" y="2297256"/>
              <a:ext cx="1376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+mn-ea"/>
                </a:rPr>
                <a:t>CPU</a:t>
              </a: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D3019D7B-E7FF-858D-F5D6-8BAFFCDD11E5}"/>
              </a:ext>
            </a:extLst>
          </p:cNvPr>
          <p:cNvSpPr txBox="1"/>
          <p:nvPr/>
        </p:nvSpPr>
        <p:spPr>
          <a:xfrm flipH="1">
            <a:off x="120103" y="4140230"/>
            <a:ext cx="5249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NUMA</a:t>
            </a:r>
            <a:r>
              <a:rPr lang="zh-CN" altLang="en-US" dirty="0"/>
              <a:t>：非一致存储访问结构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CPU</a:t>
            </a:r>
            <a:r>
              <a:rPr lang="zh-CN" altLang="en-US" dirty="0">
                <a:solidFill>
                  <a:srgbClr val="FF0000"/>
                </a:solidFill>
              </a:rPr>
              <a:t>的核心被划分为若干</a:t>
            </a:r>
            <a:r>
              <a:rPr lang="en-US" altLang="zh-CN" dirty="0">
                <a:solidFill>
                  <a:srgbClr val="FF0000"/>
                </a:solidFill>
              </a:rPr>
              <a:t>NUMA</a:t>
            </a:r>
            <a:r>
              <a:rPr lang="zh-CN" altLang="en-US" dirty="0">
                <a:solidFill>
                  <a:srgbClr val="FF0000"/>
                </a:solidFill>
              </a:rPr>
              <a:t>节点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每个</a:t>
            </a:r>
            <a:r>
              <a:rPr lang="en-US" altLang="zh-CN" dirty="0"/>
              <a:t>NUMA</a:t>
            </a:r>
            <a:r>
              <a:rPr lang="zh-CN" altLang="en-US" dirty="0"/>
              <a:t>节点内的内存访问效率较高，跨</a:t>
            </a:r>
            <a:r>
              <a:rPr lang="en-US" altLang="zh-CN" dirty="0"/>
              <a:t>NUMA</a:t>
            </a:r>
            <a:r>
              <a:rPr lang="zh-CN" altLang="en-US" dirty="0"/>
              <a:t>节点的访问很慢</a:t>
            </a:r>
            <a:endParaRPr lang="en-US" altLang="zh-CN" dirty="0"/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6749E641-A805-7C22-5C12-172869EBE489}"/>
              </a:ext>
            </a:extLst>
          </p:cNvPr>
          <p:cNvGrpSpPr/>
          <p:nvPr/>
        </p:nvGrpSpPr>
        <p:grpSpPr>
          <a:xfrm>
            <a:off x="6076551" y="3859272"/>
            <a:ext cx="5578791" cy="2738673"/>
            <a:chOff x="6076551" y="3859272"/>
            <a:chExt cx="5578791" cy="2738673"/>
          </a:xfrm>
        </p:grpSpPr>
        <p:sp>
          <p:nvSpPr>
            <p:cNvPr id="52" name="箭头: 左右 51">
              <a:extLst>
                <a:ext uri="{FF2B5EF4-FFF2-40B4-BE49-F238E27FC236}">
                  <a16:creationId xmlns:a16="http://schemas.microsoft.com/office/drawing/2014/main" id="{3563BD3A-3936-3CEA-06B7-C25713D37FFD}"/>
                </a:ext>
              </a:extLst>
            </p:cNvPr>
            <p:cNvSpPr/>
            <p:nvPr/>
          </p:nvSpPr>
          <p:spPr>
            <a:xfrm rot="5400000">
              <a:off x="6428292" y="5627462"/>
              <a:ext cx="583513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75BABB29-857E-38ED-256C-3E7557795D26}"/>
                </a:ext>
              </a:extLst>
            </p:cNvPr>
            <p:cNvSpPr/>
            <p:nvPr/>
          </p:nvSpPr>
          <p:spPr>
            <a:xfrm>
              <a:off x="6110981" y="6145459"/>
              <a:ext cx="2216639" cy="45248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内存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5FA152E0-9F24-5F32-1D6E-C8460E0C0FDD}"/>
                </a:ext>
              </a:extLst>
            </p:cNvPr>
            <p:cNvSpPr/>
            <p:nvPr/>
          </p:nvSpPr>
          <p:spPr>
            <a:xfrm>
              <a:off x="6155641" y="3946188"/>
              <a:ext cx="2610032" cy="16157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+mn-ea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6A42DB1A-0422-73BC-ACAC-65E9EC88D877}"/>
                </a:ext>
              </a:extLst>
            </p:cNvPr>
            <p:cNvGrpSpPr/>
            <p:nvPr/>
          </p:nvGrpSpPr>
          <p:grpSpPr>
            <a:xfrm>
              <a:off x="6076551" y="4399073"/>
              <a:ext cx="1376314" cy="888249"/>
              <a:chOff x="1368153" y="1504755"/>
              <a:chExt cx="1376314" cy="888249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2E4F0040-CC4D-FD0F-A459-9233869DB930}"/>
                  </a:ext>
                </a:extLst>
              </p:cNvPr>
              <p:cNvSpPr/>
              <p:nvPr/>
            </p:nvSpPr>
            <p:spPr>
              <a:xfrm>
                <a:off x="1447242" y="1504755"/>
                <a:ext cx="1218137" cy="88824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+mn-ea"/>
                </a:endParaRPr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196AAAC0-1467-604E-D396-55865E3DCD8E}"/>
                  </a:ext>
                </a:extLst>
              </p:cNvPr>
              <p:cNvSpPr txBox="1"/>
              <p:nvPr/>
            </p:nvSpPr>
            <p:spPr>
              <a:xfrm>
                <a:off x="1368153" y="1656491"/>
                <a:ext cx="1376314" cy="5847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+mn-ea"/>
                  </a:rPr>
                  <a:t>CPU</a:t>
                </a:r>
              </a:p>
            </p:txBody>
          </p:sp>
        </p:grp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CEE7E93-E71D-CFB8-18FB-28D069F2C83D}"/>
                </a:ext>
              </a:extLst>
            </p:cNvPr>
            <p:cNvSpPr/>
            <p:nvPr/>
          </p:nvSpPr>
          <p:spPr>
            <a:xfrm>
              <a:off x="8897701" y="3946188"/>
              <a:ext cx="2678553" cy="16157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+mn-ea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B0760B04-22DE-293B-F6FB-0EB5710CA25C}"/>
                </a:ext>
              </a:extLst>
            </p:cNvPr>
            <p:cNvGrpSpPr/>
            <p:nvPr/>
          </p:nvGrpSpPr>
          <p:grpSpPr>
            <a:xfrm>
              <a:off x="7457879" y="4399073"/>
              <a:ext cx="1376314" cy="888249"/>
              <a:chOff x="1368153" y="1504755"/>
              <a:chExt cx="1376314" cy="888249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E667B785-7FEC-C410-500B-D8F356F6016F}"/>
                  </a:ext>
                </a:extLst>
              </p:cNvPr>
              <p:cNvSpPr/>
              <p:nvPr/>
            </p:nvSpPr>
            <p:spPr>
              <a:xfrm>
                <a:off x="1447242" y="1504755"/>
                <a:ext cx="1218137" cy="88824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+mn-ea"/>
                </a:endParaRPr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68535E8-1A0A-4E24-D02B-96D9380FA97D}"/>
                  </a:ext>
                </a:extLst>
              </p:cNvPr>
              <p:cNvSpPr txBox="1"/>
              <p:nvPr/>
            </p:nvSpPr>
            <p:spPr>
              <a:xfrm>
                <a:off x="1368153" y="1656491"/>
                <a:ext cx="1376314" cy="5847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+mn-ea"/>
                  </a:rPr>
                  <a:t>CPU</a:t>
                </a:r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2D2A5CE-E61F-FE19-5DC2-995BB72DDBBD}"/>
                </a:ext>
              </a:extLst>
            </p:cNvPr>
            <p:cNvGrpSpPr/>
            <p:nvPr/>
          </p:nvGrpSpPr>
          <p:grpSpPr>
            <a:xfrm>
              <a:off x="8834193" y="4399073"/>
              <a:ext cx="1376314" cy="888249"/>
              <a:chOff x="1368153" y="1504755"/>
              <a:chExt cx="1376314" cy="888249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629BBEDD-60B6-6E8B-B2DD-323A84563A11}"/>
                  </a:ext>
                </a:extLst>
              </p:cNvPr>
              <p:cNvSpPr/>
              <p:nvPr/>
            </p:nvSpPr>
            <p:spPr>
              <a:xfrm>
                <a:off x="1447242" y="1504755"/>
                <a:ext cx="1218137" cy="88824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+mn-ea"/>
                </a:endParaRP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4F11631C-0AAD-67EE-8D07-9CAA35B7842C}"/>
                  </a:ext>
                </a:extLst>
              </p:cNvPr>
              <p:cNvSpPr txBox="1"/>
              <p:nvPr/>
            </p:nvSpPr>
            <p:spPr>
              <a:xfrm>
                <a:off x="1368153" y="1656491"/>
                <a:ext cx="1376314" cy="5847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+mn-ea"/>
                  </a:rPr>
                  <a:t>CPU</a:t>
                </a: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B260EC1A-FC54-9FAC-E224-D15F820E7471}"/>
                </a:ext>
              </a:extLst>
            </p:cNvPr>
            <p:cNvGrpSpPr/>
            <p:nvPr/>
          </p:nvGrpSpPr>
          <p:grpSpPr>
            <a:xfrm>
              <a:off x="10279028" y="4399073"/>
              <a:ext cx="1376314" cy="888249"/>
              <a:chOff x="1368153" y="1504755"/>
              <a:chExt cx="1376314" cy="888249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D875A20-41D4-177C-7C4D-200A58FC311E}"/>
                  </a:ext>
                </a:extLst>
              </p:cNvPr>
              <p:cNvSpPr/>
              <p:nvPr/>
            </p:nvSpPr>
            <p:spPr>
              <a:xfrm>
                <a:off x="1447242" y="1504755"/>
                <a:ext cx="1218137" cy="88824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+mn-ea"/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9616FE0A-F314-7B6E-897B-0E43A44266D1}"/>
                  </a:ext>
                </a:extLst>
              </p:cNvPr>
              <p:cNvSpPr txBox="1"/>
              <p:nvPr/>
            </p:nvSpPr>
            <p:spPr>
              <a:xfrm>
                <a:off x="1368153" y="1656491"/>
                <a:ext cx="1376314" cy="5847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+mn-ea"/>
                  </a:rPr>
                  <a:t>CPU</a:t>
                </a:r>
              </a:p>
            </p:txBody>
          </p:sp>
        </p:grpSp>
        <p:sp>
          <p:nvSpPr>
            <p:cNvPr id="61" name="箭头: 左右 60">
              <a:extLst>
                <a:ext uri="{FF2B5EF4-FFF2-40B4-BE49-F238E27FC236}">
                  <a16:creationId xmlns:a16="http://schemas.microsoft.com/office/drawing/2014/main" id="{C8A728DF-B3CC-BC5A-3D75-61C59369A40B}"/>
                </a:ext>
              </a:extLst>
            </p:cNvPr>
            <p:cNvSpPr/>
            <p:nvPr/>
          </p:nvSpPr>
          <p:spPr>
            <a:xfrm rot="5400000">
              <a:off x="7809620" y="5627463"/>
              <a:ext cx="583513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箭头: 左右 61">
              <a:extLst>
                <a:ext uri="{FF2B5EF4-FFF2-40B4-BE49-F238E27FC236}">
                  <a16:creationId xmlns:a16="http://schemas.microsoft.com/office/drawing/2014/main" id="{934F58BA-08B6-69F6-13F2-548339EADB71}"/>
                </a:ext>
              </a:extLst>
            </p:cNvPr>
            <p:cNvSpPr/>
            <p:nvPr/>
          </p:nvSpPr>
          <p:spPr>
            <a:xfrm rot="5400000">
              <a:off x="9192112" y="5627464"/>
              <a:ext cx="583513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箭头: 左右 62">
              <a:extLst>
                <a:ext uri="{FF2B5EF4-FFF2-40B4-BE49-F238E27FC236}">
                  <a16:creationId xmlns:a16="http://schemas.microsoft.com/office/drawing/2014/main" id="{94557D45-1DA5-EEA0-856C-F2550619B93A}"/>
                </a:ext>
              </a:extLst>
            </p:cNvPr>
            <p:cNvSpPr/>
            <p:nvPr/>
          </p:nvSpPr>
          <p:spPr>
            <a:xfrm rot="5400000">
              <a:off x="10630769" y="5627465"/>
              <a:ext cx="583513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6C234448-2083-46FC-CF09-3ED7B06D337E}"/>
                </a:ext>
              </a:extLst>
            </p:cNvPr>
            <p:cNvSpPr/>
            <p:nvPr/>
          </p:nvSpPr>
          <p:spPr>
            <a:xfrm>
              <a:off x="9380487" y="6145459"/>
              <a:ext cx="2216639" cy="45248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内存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8D1FC1C1-1593-DB32-C342-B9EFED01AA41}"/>
                </a:ext>
              </a:extLst>
            </p:cNvPr>
            <p:cNvSpPr txBox="1"/>
            <p:nvPr/>
          </p:nvSpPr>
          <p:spPr>
            <a:xfrm>
              <a:off x="6769722" y="3859272"/>
              <a:ext cx="1376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+mn-ea"/>
                </a:rPr>
                <a:t>NUMA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F4226755-44BD-9C3C-B4E9-9C4A933D9B3E}"/>
                </a:ext>
              </a:extLst>
            </p:cNvPr>
            <p:cNvSpPr txBox="1"/>
            <p:nvPr/>
          </p:nvSpPr>
          <p:spPr>
            <a:xfrm>
              <a:off x="9558314" y="3859272"/>
              <a:ext cx="1376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+mn-ea"/>
                </a:rPr>
                <a:t>NUMA</a:t>
              </a:r>
            </a:p>
          </p:txBody>
        </p:sp>
        <p:sp>
          <p:nvSpPr>
            <p:cNvPr id="68" name="箭头: 左右 67">
              <a:extLst>
                <a:ext uri="{FF2B5EF4-FFF2-40B4-BE49-F238E27FC236}">
                  <a16:creationId xmlns:a16="http://schemas.microsoft.com/office/drawing/2014/main" id="{B89BC771-E6CB-6B2E-86D9-03188B547178}"/>
                </a:ext>
              </a:extLst>
            </p:cNvPr>
            <p:cNvSpPr/>
            <p:nvPr/>
          </p:nvSpPr>
          <p:spPr>
            <a:xfrm>
              <a:off x="8327620" y="6145459"/>
              <a:ext cx="1052867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4306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多核</a:t>
            </a:r>
            <a:r>
              <a:rPr lang="en-US" altLang="zh-CN" sz="3600" dirty="0"/>
              <a:t>CPU</a:t>
            </a:r>
            <a:r>
              <a:rPr lang="zh-CN" altLang="en-US" sz="3600" dirty="0"/>
              <a:t>与</a:t>
            </a:r>
            <a:r>
              <a:rPr lang="zh-CN" altLang="en-US" sz="4000" dirty="0"/>
              <a:t>多</a:t>
            </a:r>
            <a:r>
              <a:rPr lang="en-US" altLang="zh-CN" sz="4000" dirty="0"/>
              <a:t>CPU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38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09B6625-0937-E550-A07F-D3DDBDF49BB2}"/>
              </a:ext>
            </a:extLst>
          </p:cNvPr>
          <p:cNvSpPr txBox="1"/>
          <p:nvPr/>
        </p:nvSpPr>
        <p:spPr>
          <a:xfrm flipH="1">
            <a:off x="120104" y="1086302"/>
            <a:ext cx="52495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现代操作系统会出于某些目的，把运行的程序在不同的</a:t>
            </a:r>
            <a:r>
              <a:rPr lang="en-US" altLang="zh-CN" dirty="0"/>
              <a:t>CPU core</a:t>
            </a:r>
            <a:r>
              <a:rPr lang="zh-CN" altLang="en-US" dirty="0"/>
              <a:t>甚至</a:t>
            </a:r>
            <a:r>
              <a:rPr lang="en-US" altLang="zh-CN" dirty="0"/>
              <a:t>NUMA</a:t>
            </a:r>
            <a:r>
              <a:rPr lang="zh-CN" altLang="en-US" dirty="0"/>
              <a:t>节点间迁移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多线程并行（如</a:t>
            </a:r>
            <a:r>
              <a:rPr lang="en-US" altLang="zh-CN" dirty="0"/>
              <a:t>OpenMP</a:t>
            </a:r>
            <a:r>
              <a:rPr lang="zh-CN" altLang="en-US" dirty="0"/>
              <a:t>）中，如果线程跨了</a:t>
            </a:r>
            <a:r>
              <a:rPr lang="en-US" altLang="zh-CN" dirty="0"/>
              <a:t>NUMA</a:t>
            </a:r>
            <a:r>
              <a:rPr lang="zh-CN" altLang="en-US" dirty="0"/>
              <a:t>节点，通信效率也会大大降低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多进程并行（如</a:t>
            </a:r>
            <a:r>
              <a:rPr lang="en-US" altLang="zh-CN" dirty="0"/>
              <a:t>MPI</a:t>
            </a:r>
            <a:r>
              <a:rPr lang="zh-CN" altLang="en-US" dirty="0"/>
              <a:t>）不共享内存，</a:t>
            </a:r>
            <a:r>
              <a:rPr lang="en-US" altLang="zh-CN" dirty="0"/>
              <a:t>NUMA</a:t>
            </a:r>
            <a:r>
              <a:rPr lang="zh-CN" altLang="en-US" dirty="0"/>
              <a:t>影响不大</a:t>
            </a:r>
            <a:endParaRPr lang="en-US" altLang="zh-CN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3019D7B-E7FF-858D-F5D6-8BAFFCDD11E5}"/>
              </a:ext>
            </a:extLst>
          </p:cNvPr>
          <p:cNvSpPr txBox="1"/>
          <p:nvPr/>
        </p:nvSpPr>
        <p:spPr>
          <a:xfrm flipH="1">
            <a:off x="120104" y="4078156"/>
            <a:ext cx="11520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核心绑定（</a:t>
            </a:r>
            <a:r>
              <a:rPr lang="en-US" altLang="zh-CN" dirty="0"/>
              <a:t>binding</a:t>
            </a:r>
            <a:r>
              <a:rPr lang="zh-CN" altLang="en-US" dirty="0"/>
              <a:t>）：将某个线程或进程强制限制在某个核心上，使其不被迁移，</a:t>
            </a:r>
            <a:r>
              <a:rPr lang="zh-CN" altLang="en-US" dirty="0">
                <a:solidFill>
                  <a:srgbClr val="FF0000"/>
                </a:solidFill>
              </a:rPr>
              <a:t>有时候</a:t>
            </a:r>
            <a:r>
              <a:rPr lang="zh-CN" altLang="en-US" dirty="0"/>
              <a:t>可以提升程序性能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可以在作业系统（如</a:t>
            </a:r>
            <a:r>
              <a:rPr lang="en-US" altLang="zh-CN" dirty="0" err="1"/>
              <a:t>slurm</a:t>
            </a:r>
            <a:r>
              <a:rPr lang="zh-CN" altLang="en-US" dirty="0"/>
              <a:t>）中指定“绑核”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或者在程序中指定</a:t>
            </a:r>
            <a:endParaRPr lang="en-US" altLang="zh-CN" dirty="0"/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6749E641-A805-7C22-5C12-172869EBE489}"/>
              </a:ext>
            </a:extLst>
          </p:cNvPr>
          <p:cNvGrpSpPr/>
          <p:nvPr/>
        </p:nvGrpSpPr>
        <p:grpSpPr>
          <a:xfrm>
            <a:off x="6309119" y="748519"/>
            <a:ext cx="5578791" cy="2738673"/>
            <a:chOff x="6076551" y="3859272"/>
            <a:chExt cx="5578791" cy="2738673"/>
          </a:xfrm>
        </p:grpSpPr>
        <p:sp>
          <p:nvSpPr>
            <p:cNvPr id="52" name="箭头: 左右 51">
              <a:extLst>
                <a:ext uri="{FF2B5EF4-FFF2-40B4-BE49-F238E27FC236}">
                  <a16:creationId xmlns:a16="http://schemas.microsoft.com/office/drawing/2014/main" id="{3563BD3A-3936-3CEA-06B7-C25713D37FFD}"/>
                </a:ext>
              </a:extLst>
            </p:cNvPr>
            <p:cNvSpPr/>
            <p:nvPr/>
          </p:nvSpPr>
          <p:spPr>
            <a:xfrm rot="5400000">
              <a:off x="6428292" y="5627462"/>
              <a:ext cx="583513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75BABB29-857E-38ED-256C-3E7557795D26}"/>
                </a:ext>
              </a:extLst>
            </p:cNvPr>
            <p:cNvSpPr/>
            <p:nvPr/>
          </p:nvSpPr>
          <p:spPr>
            <a:xfrm>
              <a:off x="6110981" y="6145459"/>
              <a:ext cx="2216639" cy="45248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内存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5FA152E0-9F24-5F32-1D6E-C8460E0C0FDD}"/>
                </a:ext>
              </a:extLst>
            </p:cNvPr>
            <p:cNvSpPr/>
            <p:nvPr/>
          </p:nvSpPr>
          <p:spPr>
            <a:xfrm>
              <a:off x="6155641" y="3946188"/>
              <a:ext cx="2610032" cy="16157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+mn-ea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6A42DB1A-0422-73BC-ACAC-65E9EC88D877}"/>
                </a:ext>
              </a:extLst>
            </p:cNvPr>
            <p:cNvGrpSpPr/>
            <p:nvPr/>
          </p:nvGrpSpPr>
          <p:grpSpPr>
            <a:xfrm>
              <a:off x="6076551" y="4399073"/>
              <a:ext cx="1376314" cy="888249"/>
              <a:chOff x="1368153" y="1504755"/>
              <a:chExt cx="1376314" cy="888249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2E4F0040-CC4D-FD0F-A459-9233869DB930}"/>
                  </a:ext>
                </a:extLst>
              </p:cNvPr>
              <p:cNvSpPr/>
              <p:nvPr/>
            </p:nvSpPr>
            <p:spPr>
              <a:xfrm>
                <a:off x="1447242" y="1504755"/>
                <a:ext cx="1218137" cy="88824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+mn-ea"/>
                </a:endParaRPr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196AAAC0-1467-604E-D396-55865E3DCD8E}"/>
                  </a:ext>
                </a:extLst>
              </p:cNvPr>
              <p:cNvSpPr txBox="1"/>
              <p:nvPr/>
            </p:nvSpPr>
            <p:spPr>
              <a:xfrm>
                <a:off x="1368153" y="1656491"/>
                <a:ext cx="1376314" cy="5847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+mn-ea"/>
                  </a:rPr>
                  <a:t>CPU</a:t>
                </a:r>
              </a:p>
            </p:txBody>
          </p:sp>
        </p:grp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CEE7E93-E71D-CFB8-18FB-28D069F2C83D}"/>
                </a:ext>
              </a:extLst>
            </p:cNvPr>
            <p:cNvSpPr/>
            <p:nvPr/>
          </p:nvSpPr>
          <p:spPr>
            <a:xfrm>
              <a:off x="8897701" y="3946188"/>
              <a:ext cx="2678553" cy="16157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+mn-ea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B0760B04-22DE-293B-F6FB-0EB5710CA25C}"/>
                </a:ext>
              </a:extLst>
            </p:cNvPr>
            <p:cNvGrpSpPr/>
            <p:nvPr/>
          </p:nvGrpSpPr>
          <p:grpSpPr>
            <a:xfrm>
              <a:off x="7457879" y="4399073"/>
              <a:ext cx="1376314" cy="888249"/>
              <a:chOff x="1368153" y="1504755"/>
              <a:chExt cx="1376314" cy="888249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E667B785-7FEC-C410-500B-D8F356F6016F}"/>
                  </a:ext>
                </a:extLst>
              </p:cNvPr>
              <p:cNvSpPr/>
              <p:nvPr/>
            </p:nvSpPr>
            <p:spPr>
              <a:xfrm>
                <a:off x="1447242" y="1504755"/>
                <a:ext cx="1218137" cy="88824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+mn-ea"/>
                </a:endParaRPr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68535E8-1A0A-4E24-D02B-96D9380FA97D}"/>
                  </a:ext>
                </a:extLst>
              </p:cNvPr>
              <p:cNvSpPr txBox="1"/>
              <p:nvPr/>
            </p:nvSpPr>
            <p:spPr>
              <a:xfrm>
                <a:off x="1368153" y="1656491"/>
                <a:ext cx="1376314" cy="5847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+mn-ea"/>
                  </a:rPr>
                  <a:t>CPU</a:t>
                </a:r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2D2A5CE-E61F-FE19-5DC2-995BB72DDBBD}"/>
                </a:ext>
              </a:extLst>
            </p:cNvPr>
            <p:cNvGrpSpPr/>
            <p:nvPr/>
          </p:nvGrpSpPr>
          <p:grpSpPr>
            <a:xfrm>
              <a:off x="8834193" y="4399073"/>
              <a:ext cx="1376314" cy="888249"/>
              <a:chOff x="1368153" y="1504755"/>
              <a:chExt cx="1376314" cy="888249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629BBEDD-60B6-6E8B-B2DD-323A84563A11}"/>
                  </a:ext>
                </a:extLst>
              </p:cNvPr>
              <p:cNvSpPr/>
              <p:nvPr/>
            </p:nvSpPr>
            <p:spPr>
              <a:xfrm>
                <a:off x="1447242" y="1504755"/>
                <a:ext cx="1218137" cy="88824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+mn-ea"/>
                </a:endParaRP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4F11631C-0AAD-67EE-8D07-9CAA35B7842C}"/>
                  </a:ext>
                </a:extLst>
              </p:cNvPr>
              <p:cNvSpPr txBox="1"/>
              <p:nvPr/>
            </p:nvSpPr>
            <p:spPr>
              <a:xfrm>
                <a:off x="1368153" y="1656491"/>
                <a:ext cx="1376314" cy="5847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+mn-ea"/>
                  </a:rPr>
                  <a:t>CPU</a:t>
                </a: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B260EC1A-FC54-9FAC-E224-D15F820E7471}"/>
                </a:ext>
              </a:extLst>
            </p:cNvPr>
            <p:cNvGrpSpPr/>
            <p:nvPr/>
          </p:nvGrpSpPr>
          <p:grpSpPr>
            <a:xfrm>
              <a:off x="10279028" y="4399073"/>
              <a:ext cx="1376314" cy="888249"/>
              <a:chOff x="1368153" y="1504755"/>
              <a:chExt cx="1376314" cy="888249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D875A20-41D4-177C-7C4D-200A58FC311E}"/>
                  </a:ext>
                </a:extLst>
              </p:cNvPr>
              <p:cNvSpPr/>
              <p:nvPr/>
            </p:nvSpPr>
            <p:spPr>
              <a:xfrm>
                <a:off x="1447242" y="1504755"/>
                <a:ext cx="1218137" cy="88824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+mn-ea"/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9616FE0A-F314-7B6E-897B-0E43A44266D1}"/>
                  </a:ext>
                </a:extLst>
              </p:cNvPr>
              <p:cNvSpPr txBox="1"/>
              <p:nvPr/>
            </p:nvSpPr>
            <p:spPr>
              <a:xfrm>
                <a:off x="1368153" y="1656491"/>
                <a:ext cx="1376314" cy="5847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+mn-ea"/>
                  </a:rPr>
                  <a:t>CPU</a:t>
                </a:r>
              </a:p>
            </p:txBody>
          </p:sp>
        </p:grpSp>
        <p:sp>
          <p:nvSpPr>
            <p:cNvPr id="61" name="箭头: 左右 60">
              <a:extLst>
                <a:ext uri="{FF2B5EF4-FFF2-40B4-BE49-F238E27FC236}">
                  <a16:creationId xmlns:a16="http://schemas.microsoft.com/office/drawing/2014/main" id="{C8A728DF-B3CC-BC5A-3D75-61C59369A40B}"/>
                </a:ext>
              </a:extLst>
            </p:cNvPr>
            <p:cNvSpPr/>
            <p:nvPr/>
          </p:nvSpPr>
          <p:spPr>
            <a:xfrm rot="5400000">
              <a:off x="7809620" y="5627463"/>
              <a:ext cx="583513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箭头: 左右 61">
              <a:extLst>
                <a:ext uri="{FF2B5EF4-FFF2-40B4-BE49-F238E27FC236}">
                  <a16:creationId xmlns:a16="http://schemas.microsoft.com/office/drawing/2014/main" id="{934F58BA-08B6-69F6-13F2-548339EADB71}"/>
                </a:ext>
              </a:extLst>
            </p:cNvPr>
            <p:cNvSpPr/>
            <p:nvPr/>
          </p:nvSpPr>
          <p:spPr>
            <a:xfrm rot="5400000">
              <a:off x="9192112" y="5627464"/>
              <a:ext cx="583513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箭头: 左右 62">
              <a:extLst>
                <a:ext uri="{FF2B5EF4-FFF2-40B4-BE49-F238E27FC236}">
                  <a16:creationId xmlns:a16="http://schemas.microsoft.com/office/drawing/2014/main" id="{94557D45-1DA5-EEA0-856C-F2550619B93A}"/>
                </a:ext>
              </a:extLst>
            </p:cNvPr>
            <p:cNvSpPr/>
            <p:nvPr/>
          </p:nvSpPr>
          <p:spPr>
            <a:xfrm rot="5400000">
              <a:off x="10630769" y="5627465"/>
              <a:ext cx="583513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6C234448-2083-46FC-CF09-3ED7B06D337E}"/>
                </a:ext>
              </a:extLst>
            </p:cNvPr>
            <p:cNvSpPr/>
            <p:nvPr/>
          </p:nvSpPr>
          <p:spPr>
            <a:xfrm>
              <a:off x="9380487" y="6145459"/>
              <a:ext cx="2216639" cy="45248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内存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8D1FC1C1-1593-DB32-C342-B9EFED01AA41}"/>
                </a:ext>
              </a:extLst>
            </p:cNvPr>
            <p:cNvSpPr txBox="1"/>
            <p:nvPr/>
          </p:nvSpPr>
          <p:spPr>
            <a:xfrm>
              <a:off x="6769722" y="3859272"/>
              <a:ext cx="1376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+mn-ea"/>
                </a:rPr>
                <a:t>NUMA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F4226755-44BD-9C3C-B4E9-9C4A933D9B3E}"/>
                </a:ext>
              </a:extLst>
            </p:cNvPr>
            <p:cNvSpPr txBox="1"/>
            <p:nvPr/>
          </p:nvSpPr>
          <p:spPr>
            <a:xfrm>
              <a:off x="9558314" y="3859272"/>
              <a:ext cx="1376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+mn-ea"/>
                </a:rPr>
                <a:t>NUMA</a:t>
              </a:r>
            </a:p>
          </p:txBody>
        </p:sp>
        <p:sp>
          <p:nvSpPr>
            <p:cNvPr id="68" name="箭头: 左右 67">
              <a:extLst>
                <a:ext uri="{FF2B5EF4-FFF2-40B4-BE49-F238E27FC236}">
                  <a16:creationId xmlns:a16="http://schemas.microsoft.com/office/drawing/2014/main" id="{B89BC771-E6CB-6B2E-86D9-03188B547178}"/>
                </a:ext>
              </a:extLst>
            </p:cNvPr>
            <p:cNvSpPr/>
            <p:nvPr/>
          </p:nvSpPr>
          <p:spPr>
            <a:xfrm>
              <a:off x="8327620" y="6145459"/>
              <a:ext cx="1052867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29F6B4F-EDDF-05AB-14E6-C28C32DBE27D}"/>
              </a:ext>
            </a:extLst>
          </p:cNvPr>
          <p:cNvSpPr/>
          <p:nvPr/>
        </p:nvSpPr>
        <p:spPr>
          <a:xfrm>
            <a:off x="8084830" y="1934219"/>
            <a:ext cx="730187" cy="2423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a.exe</a:t>
            </a:r>
            <a:endParaRPr 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5876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计算机中的数字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39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09B6625-0937-E550-A07F-D3DDBDF49BB2}"/>
              </a:ext>
            </a:extLst>
          </p:cNvPr>
          <p:cNvSpPr txBox="1"/>
          <p:nvPr/>
        </p:nvSpPr>
        <p:spPr>
          <a:xfrm flipH="1">
            <a:off x="120103" y="1086302"/>
            <a:ext cx="11116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计算机中的“原生”数字，只能用有限位逼近，如</a:t>
            </a:r>
            <a:r>
              <a:rPr lang="en-US" altLang="zh-CN" dirty="0"/>
              <a:t>8</a:t>
            </a:r>
            <a:r>
              <a:rPr lang="zh-CN" altLang="en-US" dirty="0"/>
              <a:t>位、</a:t>
            </a:r>
            <a:r>
              <a:rPr lang="en-US" altLang="zh-CN" dirty="0"/>
              <a:t>16</a:t>
            </a:r>
            <a:r>
              <a:rPr lang="zh-CN" altLang="en-US" dirty="0"/>
              <a:t>位、</a:t>
            </a:r>
            <a:r>
              <a:rPr lang="en-US" altLang="zh-CN" dirty="0"/>
              <a:t>32</a:t>
            </a:r>
            <a:r>
              <a:rPr lang="zh-CN" altLang="en-US" dirty="0"/>
              <a:t>位、</a:t>
            </a:r>
            <a:r>
              <a:rPr lang="en-US" altLang="zh-CN" dirty="0"/>
              <a:t>48</a:t>
            </a:r>
            <a:r>
              <a:rPr lang="zh-CN" altLang="en-US" dirty="0"/>
              <a:t>位、</a:t>
            </a:r>
            <a:r>
              <a:rPr lang="en-US" altLang="zh-CN" dirty="0"/>
              <a:t>64</a:t>
            </a:r>
            <a:r>
              <a:rPr lang="zh-CN" altLang="en-US" dirty="0"/>
              <a:t>位、</a:t>
            </a:r>
            <a:r>
              <a:rPr lang="en-US" altLang="zh-CN" dirty="0"/>
              <a:t>128</a:t>
            </a:r>
            <a:r>
              <a:rPr lang="zh-CN" altLang="en-US" dirty="0"/>
              <a:t>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“无限精度”的数字不是原生类型：如</a:t>
            </a:r>
            <a:r>
              <a:rPr lang="en-US" altLang="zh-CN" dirty="0"/>
              <a:t>Mathematica</a:t>
            </a:r>
            <a:r>
              <a:rPr lang="zh-CN" altLang="en-US" dirty="0"/>
              <a:t>中的绝对精确数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7E7081-CF5C-04BF-D1D5-0DB8A68C040D}"/>
              </a:ext>
            </a:extLst>
          </p:cNvPr>
          <p:cNvSpPr txBox="1"/>
          <p:nvPr/>
        </p:nvSpPr>
        <p:spPr>
          <a:xfrm flipH="1">
            <a:off x="4017469" y="3259323"/>
            <a:ext cx="5962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1011 0111 1001 0010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57E5CC2-7CAF-7C46-4057-BA616C45FCB6}"/>
              </a:ext>
            </a:extLst>
          </p:cNvPr>
          <p:cNvCxnSpPr>
            <a:cxnSpLocks/>
            <a:stCxn id="10" idx="3"/>
            <a:endCxn id="7" idx="3"/>
          </p:cNvCxnSpPr>
          <p:nvPr/>
        </p:nvCxnSpPr>
        <p:spPr>
          <a:xfrm flipV="1">
            <a:off x="2250857" y="3644044"/>
            <a:ext cx="1766612" cy="13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C101A957-3B1D-8079-2D15-F0561FD8B907}"/>
              </a:ext>
            </a:extLst>
          </p:cNvPr>
          <p:cNvSpPr/>
          <p:nvPr/>
        </p:nvSpPr>
        <p:spPr>
          <a:xfrm>
            <a:off x="1291392" y="2959985"/>
            <a:ext cx="959466" cy="243000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内存</a:t>
            </a:r>
            <a:endParaRPr lang="en-US" sz="1400" dirty="0">
              <a:latin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806CD7-157D-93A9-1FBB-A196B022F086}"/>
              </a:ext>
            </a:extLst>
          </p:cNvPr>
          <p:cNvSpPr/>
          <p:nvPr/>
        </p:nvSpPr>
        <p:spPr>
          <a:xfrm>
            <a:off x="2006615" y="3281400"/>
            <a:ext cx="244242" cy="75161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8F991B-CAB3-898A-56D6-E81D3C246596}"/>
              </a:ext>
            </a:extLst>
          </p:cNvPr>
          <p:cNvSpPr txBox="1"/>
          <p:nvPr/>
        </p:nvSpPr>
        <p:spPr>
          <a:xfrm flipH="1">
            <a:off x="5051273" y="4302430"/>
            <a:ext cx="2670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内存中一个</a:t>
            </a:r>
            <a:r>
              <a:rPr lang="en-US" altLang="zh-CN" dirty="0"/>
              <a:t>32</a:t>
            </a:r>
            <a:r>
              <a:rPr lang="zh-CN" altLang="en-US" dirty="0"/>
              <a:t>位数据，具体含义依据类型而定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5688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主板架构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4</a:t>
            </a:fld>
            <a:endParaRPr lang="en-US" altLang="zh-CN" dirty="0">
              <a:latin typeface="+mn-ea"/>
            </a:endParaRPr>
          </a:p>
        </p:txBody>
      </p:sp>
      <p:sp>
        <p:nvSpPr>
          <p:cNvPr id="14" name="箭头: 左右 13">
            <a:extLst>
              <a:ext uri="{FF2B5EF4-FFF2-40B4-BE49-F238E27FC236}">
                <a16:creationId xmlns:a16="http://schemas.microsoft.com/office/drawing/2014/main" id="{DAABD8C4-DA49-36BD-DBF7-4A1055DA46B4}"/>
              </a:ext>
            </a:extLst>
          </p:cNvPr>
          <p:cNvSpPr/>
          <p:nvPr/>
        </p:nvSpPr>
        <p:spPr>
          <a:xfrm rot="16200000">
            <a:off x="330432" y="3195922"/>
            <a:ext cx="933255" cy="452486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05F7902-426D-E17F-D288-25F97AFFB07B}"/>
              </a:ext>
            </a:extLst>
          </p:cNvPr>
          <p:cNvSpPr/>
          <p:nvPr/>
        </p:nvSpPr>
        <p:spPr>
          <a:xfrm>
            <a:off x="6485790" y="2662236"/>
            <a:ext cx="546755" cy="3072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键盘</a:t>
            </a:r>
            <a:endParaRPr lang="en-US" sz="1400" dirty="0">
              <a:latin typeface="+mn-ea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BA5FB02-5A10-50D1-F4DE-FF8743D8A29C}"/>
              </a:ext>
            </a:extLst>
          </p:cNvPr>
          <p:cNvSpPr/>
          <p:nvPr/>
        </p:nvSpPr>
        <p:spPr>
          <a:xfrm>
            <a:off x="7156359" y="2662234"/>
            <a:ext cx="546756" cy="3072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鼠标</a:t>
            </a:r>
            <a:endParaRPr lang="en-US" sz="1400" dirty="0">
              <a:latin typeface="+mn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ACF6B91-0D1A-5839-E799-B72FD67B2BFD}"/>
              </a:ext>
            </a:extLst>
          </p:cNvPr>
          <p:cNvSpPr/>
          <p:nvPr/>
        </p:nvSpPr>
        <p:spPr>
          <a:xfrm>
            <a:off x="8720886" y="2662234"/>
            <a:ext cx="622953" cy="3072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网卡</a:t>
            </a:r>
            <a:endParaRPr lang="en-US" sz="1400" dirty="0">
              <a:latin typeface="+mn-ea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A7E159F-2165-0B44-80FE-8CDDAD770FDF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8477247" y="2055874"/>
            <a:ext cx="555116" cy="606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8D5BDB3F-1561-02BC-CA33-F66659EB9D15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6759168" y="2288012"/>
            <a:ext cx="0" cy="374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2FCD732-AA13-AFF6-4E6F-EC6E71F38D4B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7428766" y="2288012"/>
            <a:ext cx="971" cy="374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51AB4697-58B7-53CC-CD60-2796A3F6FF3F}"/>
              </a:ext>
            </a:extLst>
          </p:cNvPr>
          <p:cNvSpPr/>
          <p:nvPr/>
        </p:nvSpPr>
        <p:spPr>
          <a:xfrm>
            <a:off x="3523298" y="3238311"/>
            <a:ext cx="756643" cy="4524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+mn-ea"/>
              </a:rPr>
              <a:t>GPU</a:t>
            </a:r>
            <a:endParaRPr lang="en-US" sz="1400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425EB2E-4D09-FE3A-345D-4922D46CA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83" y="3580744"/>
            <a:ext cx="1141896" cy="97606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62DB00B-C0EA-5C8C-ED69-CD2054E624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583" y="4597414"/>
            <a:ext cx="2375476" cy="1467551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DE965986-2480-7292-A5B0-654054150618}"/>
              </a:ext>
            </a:extLst>
          </p:cNvPr>
          <p:cNvGrpSpPr/>
          <p:nvPr/>
        </p:nvGrpSpPr>
        <p:grpSpPr>
          <a:xfrm>
            <a:off x="243822" y="815475"/>
            <a:ext cx="2274216" cy="2146637"/>
            <a:chOff x="2189193" y="1789804"/>
            <a:chExt cx="2274216" cy="214663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9F47AAB-0732-52D0-F831-586F22232B9D}"/>
                </a:ext>
              </a:extLst>
            </p:cNvPr>
            <p:cNvSpPr/>
            <p:nvPr/>
          </p:nvSpPr>
          <p:spPr>
            <a:xfrm>
              <a:off x="2189193" y="1789804"/>
              <a:ext cx="2274216" cy="214663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n-ea"/>
                </a:rPr>
                <a:t>CPU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E557A52-341F-5631-C95D-09999847BB89}"/>
                </a:ext>
              </a:extLst>
            </p:cNvPr>
            <p:cNvSpPr/>
            <p:nvPr/>
          </p:nvSpPr>
          <p:spPr>
            <a:xfrm>
              <a:off x="2189193" y="3199907"/>
              <a:ext cx="1252696" cy="73210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内存控制单元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MMU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D9BF280-A5CA-BD76-A9C7-94D4D0B9B692}"/>
                </a:ext>
              </a:extLst>
            </p:cNvPr>
            <p:cNvSpPr/>
            <p:nvPr/>
          </p:nvSpPr>
          <p:spPr>
            <a:xfrm>
              <a:off x="3839079" y="3197766"/>
              <a:ext cx="624330" cy="73210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核心显卡</a:t>
              </a:r>
              <a:endParaRPr lang="en-US" sz="1400" dirty="0">
                <a:latin typeface="+mn-ea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8D00ED7-C46A-369B-7973-41D9F96D00DC}"/>
              </a:ext>
            </a:extLst>
          </p:cNvPr>
          <p:cNvGrpSpPr/>
          <p:nvPr/>
        </p:nvGrpSpPr>
        <p:grpSpPr>
          <a:xfrm>
            <a:off x="3427620" y="1362301"/>
            <a:ext cx="1826843" cy="946001"/>
            <a:chOff x="6339320" y="2990440"/>
            <a:chExt cx="1826843" cy="94600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3404465-819B-90C3-C9B0-215B19D22FCD}"/>
                </a:ext>
              </a:extLst>
            </p:cNvPr>
            <p:cNvSpPr/>
            <p:nvPr/>
          </p:nvSpPr>
          <p:spPr>
            <a:xfrm>
              <a:off x="6339320" y="2990440"/>
              <a:ext cx="1826843" cy="94600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北桥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IOH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BEC45A6-2199-B94C-F877-314275E8D4F7}"/>
                </a:ext>
              </a:extLst>
            </p:cNvPr>
            <p:cNvSpPr/>
            <p:nvPr/>
          </p:nvSpPr>
          <p:spPr>
            <a:xfrm>
              <a:off x="7538578" y="3197766"/>
              <a:ext cx="624330" cy="73210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集成显卡</a:t>
              </a:r>
              <a:endParaRPr lang="en-US" sz="1400" dirty="0">
                <a:latin typeface="+mn-ea"/>
              </a:endParaRP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C8520107-20A4-8809-561F-BBA4AFEE1BD2}"/>
              </a:ext>
            </a:extLst>
          </p:cNvPr>
          <p:cNvSpPr/>
          <p:nvPr/>
        </p:nvSpPr>
        <p:spPr>
          <a:xfrm>
            <a:off x="6650404" y="1359385"/>
            <a:ext cx="1826843" cy="94600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南桥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en-US" altLang="zh-CN" sz="1400" dirty="0">
                <a:latin typeface="+mn-ea"/>
              </a:rPr>
              <a:t>ICH</a:t>
            </a:r>
            <a:endParaRPr lang="en-US" sz="1400" dirty="0">
              <a:latin typeface="+mn-ea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B235180-24DB-9AD4-5C15-CCE014E64CE5}"/>
              </a:ext>
            </a:extLst>
          </p:cNvPr>
          <p:cNvSpPr/>
          <p:nvPr/>
        </p:nvSpPr>
        <p:spPr>
          <a:xfrm>
            <a:off x="423149" y="3888793"/>
            <a:ext cx="720911" cy="4524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内存</a:t>
            </a:r>
            <a:endParaRPr lang="en-US" sz="1400" dirty="0">
              <a:latin typeface="+mn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4FACF76-86A1-F4C7-EC85-C7B32748BB4B}"/>
              </a:ext>
            </a:extLst>
          </p:cNvPr>
          <p:cNvSpPr txBox="1"/>
          <p:nvPr/>
        </p:nvSpPr>
        <p:spPr>
          <a:xfrm>
            <a:off x="831864" y="3147513"/>
            <a:ext cx="137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存储总线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zh-CN" altLang="en-US" sz="1400" dirty="0">
                <a:latin typeface="+mn-ea"/>
              </a:rPr>
              <a:t>如</a:t>
            </a:r>
            <a:r>
              <a:rPr lang="en-US" altLang="zh-CN" sz="1400" dirty="0">
                <a:latin typeface="+mn-ea"/>
              </a:rPr>
              <a:t>DDR</a:t>
            </a:r>
          </a:p>
        </p:txBody>
      </p:sp>
      <p:sp>
        <p:nvSpPr>
          <p:cNvPr id="43" name="箭头: 左右 42">
            <a:extLst>
              <a:ext uri="{FF2B5EF4-FFF2-40B4-BE49-F238E27FC236}">
                <a16:creationId xmlns:a16="http://schemas.microsoft.com/office/drawing/2014/main" id="{57F337AF-4484-9525-FB26-E02A7CF1CC90}"/>
              </a:ext>
            </a:extLst>
          </p:cNvPr>
          <p:cNvSpPr/>
          <p:nvPr/>
        </p:nvSpPr>
        <p:spPr>
          <a:xfrm>
            <a:off x="2518083" y="1603388"/>
            <a:ext cx="909538" cy="452486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8BD6CC8-7D52-6D69-5DBA-BA32E1B584A3}"/>
              </a:ext>
            </a:extLst>
          </p:cNvPr>
          <p:cNvSpPr txBox="1"/>
          <p:nvPr/>
        </p:nvSpPr>
        <p:spPr>
          <a:xfrm>
            <a:off x="2479986" y="1081585"/>
            <a:ext cx="1002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系统总线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zh-CN" altLang="en-US" sz="1400" dirty="0">
                <a:latin typeface="+mn-ea"/>
              </a:rPr>
              <a:t>如</a:t>
            </a:r>
            <a:r>
              <a:rPr lang="en-US" altLang="zh-CN" sz="1400" dirty="0">
                <a:latin typeface="+mn-ea"/>
              </a:rPr>
              <a:t>FSB</a:t>
            </a:r>
          </a:p>
        </p:txBody>
      </p:sp>
      <p:sp>
        <p:nvSpPr>
          <p:cNvPr id="45" name="箭头: 左右 44">
            <a:extLst>
              <a:ext uri="{FF2B5EF4-FFF2-40B4-BE49-F238E27FC236}">
                <a16:creationId xmlns:a16="http://schemas.microsoft.com/office/drawing/2014/main" id="{D5188577-FC5B-C7EC-E991-01228AA00315}"/>
              </a:ext>
            </a:extLst>
          </p:cNvPr>
          <p:cNvSpPr/>
          <p:nvPr/>
        </p:nvSpPr>
        <p:spPr>
          <a:xfrm rot="16200000">
            <a:off x="3434993" y="2552102"/>
            <a:ext cx="933255" cy="452486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F3FB563-7724-4CDA-6426-DAC47A1924C5}"/>
              </a:ext>
            </a:extLst>
          </p:cNvPr>
          <p:cNvSpPr txBox="1"/>
          <p:nvPr/>
        </p:nvSpPr>
        <p:spPr>
          <a:xfrm>
            <a:off x="4042277" y="2599016"/>
            <a:ext cx="717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+mn-ea"/>
              </a:rPr>
              <a:t>PCIe</a:t>
            </a:r>
          </a:p>
        </p:txBody>
      </p:sp>
      <p:sp>
        <p:nvSpPr>
          <p:cNvPr id="47" name="箭头: 左右 46">
            <a:extLst>
              <a:ext uri="{FF2B5EF4-FFF2-40B4-BE49-F238E27FC236}">
                <a16:creationId xmlns:a16="http://schemas.microsoft.com/office/drawing/2014/main" id="{CB41DD28-DB49-7A97-633E-0AEF9198C403}"/>
              </a:ext>
            </a:extLst>
          </p:cNvPr>
          <p:cNvSpPr/>
          <p:nvPr/>
        </p:nvSpPr>
        <p:spPr>
          <a:xfrm>
            <a:off x="5251207" y="1603388"/>
            <a:ext cx="1376313" cy="452486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1FBE5D9-79DF-B1E2-4397-84DDADE63286}"/>
              </a:ext>
            </a:extLst>
          </p:cNvPr>
          <p:cNvSpPr txBox="1"/>
          <p:nvPr/>
        </p:nvSpPr>
        <p:spPr>
          <a:xfrm>
            <a:off x="5252834" y="1095495"/>
            <a:ext cx="1335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</a:rPr>
              <a:t>系统总线</a:t>
            </a:r>
            <a:endParaRPr lang="en-US" altLang="zh-CN" sz="1400" dirty="0">
              <a:latin typeface="+mn-ea"/>
            </a:endParaRPr>
          </a:p>
          <a:p>
            <a:pPr algn="ctr"/>
            <a:r>
              <a:rPr lang="zh-CN" altLang="en-US" sz="1400" dirty="0">
                <a:latin typeface="+mn-ea"/>
              </a:rPr>
              <a:t>如</a:t>
            </a:r>
            <a:r>
              <a:rPr lang="en-US" altLang="zh-CN" sz="1400" dirty="0">
                <a:latin typeface="+mn-ea"/>
              </a:rPr>
              <a:t>DMI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0FA6B95-65EF-C9A2-BD37-04C7B5FF59E6}"/>
              </a:ext>
            </a:extLst>
          </p:cNvPr>
          <p:cNvSpPr/>
          <p:nvPr/>
        </p:nvSpPr>
        <p:spPr>
          <a:xfrm>
            <a:off x="7846277" y="2662234"/>
            <a:ext cx="546756" cy="3072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硬盘</a:t>
            </a:r>
            <a:endParaRPr lang="en-US" sz="1400" dirty="0">
              <a:latin typeface="+mn-ea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CC7BD62-8E98-681F-029A-FE9F2DC901A1}"/>
              </a:ext>
            </a:extLst>
          </p:cNvPr>
          <p:cNvCxnSpPr>
            <a:cxnSpLocks/>
            <a:stCxn id="52" idx="0"/>
          </p:cNvCxnSpPr>
          <p:nvPr/>
        </p:nvCxnSpPr>
        <p:spPr>
          <a:xfrm flipH="1" flipV="1">
            <a:off x="8118684" y="2288012"/>
            <a:ext cx="971" cy="374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11102F04-0641-E324-DE49-8C123AA08E26}"/>
              </a:ext>
            </a:extLst>
          </p:cNvPr>
          <p:cNvSpPr/>
          <p:nvPr/>
        </p:nvSpPr>
        <p:spPr>
          <a:xfrm>
            <a:off x="8754452" y="1675999"/>
            <a:ext cx="622953" cy="3072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+mn-ea"/>
              </a:rPr>
              <a:t>USB</a:t>
            </a:r>
            <a:endParaRPr lang="en-US" sz="1400" dirty="0">
              <a:latin typeface="+mn-ea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F31E1974-863C-D5A1-F869-00157EE6826D}"/>
              </a:ext>
            </a:extLst>
          </p:cNvPr>
          <p:cNvCxnSpPr>
            <a:cxnSpLocks/>
            <a:stCxn id="56" idx="1"/>
            <a:endCxn id="39" idx="3"/>
          </p:cNvCxnSpPr>
          <p:nvPr/>
        </p:nvCxnSpPr>
        <p:spPr>
          <a:xfrm flipH="1">
            <a:off x="8477247" y="1829631"/>
            <a:ext cx="277205" cy="2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" name="图片 63">
            <a:extLst>
              <a:ext uri="{FF2B5EF4-FFF2-40B4-BE49-F238E27FC236}">
                <a16:creationId xmlns:a16="http://schemas.microsoft.com/office/drawing/2014/main" id="{9F13B207-E697-1C10-585F-6288B5BCD48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19748" y="3409123"/>
            <a:ext cx="2569330" cy="1662900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E72E40D3-47E5-569E-0C49-4EFE02C2FAB7}"/>
              </a:ext>
            </a:extLst>
          </p:cNvPr>
          <p:cNvSpPr txBox="1"/>
          <p:nvPr/>
        </p:nvSpPr>
        <p:spPr>
          <a:xfrm flipH="1">
            <a:off x="6759167" y="3831239"/>
            <a:ext cx="39162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计算机硬件架构变化非常快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不同厂家（</a:t>
            </a:r>
            <a:r>
              <a:rPr lang="en-US" altLang="zh-CN" dirty="0"/>
              <a:t>Intel/AMD</a:t>
            </a:r>
            <a:r>
              <a:rPr lang="zh-CN" altLang="en-US" dirty="0"/>
              <a:t>）、型号亦有显著区别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CPU-</a:t>
            </a:r>
            <a:r>
              <a:rPr lang="zh-CN" altLang="en-US" dirty="0">
                <a:solidFill>
                  <a:srgbClr val="FF0000"/>
                </a:solidFill>
              </a:rPr>
              <a:t>总线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内存</a:t>
            </a:r>
            <a:r>
              <a:rPr lang="zh-CN" altLang="en-US" dirty="0"/>
              <a:t>架构一直保留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GPU-PCIe-</a:t>
            </a:r>
            <a:r>
              <a:rPr lang="zh-CN" altLang="en-US" dirty="0">
                <a:solidFill>
                  <a:srgbClr val="FF0000"/>
                </a:solidFill>
              </a:rPr>
              <a:t>主板</a:t>
            </a:r>
            <a:r>
              <a:rPr lang="zh-CN" altLang="en-US" dirty="0"/>
              <a:t>架构也在改进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574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整数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40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09B6625-0937-E550-A07F-D3DDBDF49BB2}"/>
              </a:ext>
            </a:extLst>
          </p:cNvPr>
          <p:cNvSpPr txBox="1"/>
          <p:nvPr/>
        </p:nvSpPr>
        <p:spPr>
          <a:xfrm flipH="1">
            <a:off x="91821" y="1149220"/>
            <a:ext cx="280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无符号整数：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7E7081-CF5C-04BF-D1D5-0DB8A68C040D}"/>
              </a:ext>
            </a:extLst>
          </p:cNvPr>
          <p:cNvSpPr txBox="1"/>
          <p:nvPr/>
        </p:nvSpPr>
        <p:spPr>
          <a:xfrm flipH="1">
            <a:off x="3077075" y="1041498"/>
            <a:ext cx="6830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1011 = 1</a:t>
            </a:r>
            <a:r>
              <a:rPr lang="zh-CN" altLang="en-US" sz="3200" dirty="0"/>
              <a:t>×</a:t>
            </a:r>
            <a:r>
              <a:rPr lang="en-US" altLang="zh-CN" sz="3200" dirty="0"/>
              <a:t>2</a:t>
            </a:r>
            <a:r>
              <a:rPr lang="en-US" altLang="zh-CN" sz="3200" baseline="30000" dirty="0"/>
              <a:t>3</a:t>
            </a:r>
            <a:r>
              <a:rPr lang="en-US" altLang="zh-CN" sz="3200" dirty="0"/>
              <a:t>+0</a:t>
            </a:r>
            <a:r>
              <a:rPr lang="zh-CN" altLang="en-US" sz="3200" dirty="0"/>
              <a:t>×</a:t>
            </a:r>
            <a:r>
              <a:rPr lang="en-US" altLang="zh-CN" sz="3200" dirty="0"/>
              <a:t>2</a:t>
            </a:r>
            <a:r>
              <a:rPr lang="en-US" altLang="zh-CN" sz="3200" baseline="30000" dirty="0"/>
              <a:t>2</a:t>
            </a:r>
            <a:r>
              <a:rPr lang="en-US" altLang="zh-CN" sz="3200" dirty="0"/>
              <a:t>+1</a:t>
            </a:r>
            <a:r>
              <a:rPr lang="zh-CN" altLang="en-US" sz="3200" dirty="0"/>
              <a:t>×</a:t>
            </a:r>
            <a:r>
              <a:rPr lang="en-US" altLang="zh-CN" sz="3200" dirty="0"/>
              <a:t>2</a:t>
            </a:r>
            <a:r>
              <a:rPr lang="en-US" altLang="zh-CN" sz="3200" baseline="30000" dirty="0"/>
              <a:t>1</a:t>
            </a:r>
            <a:r>
              <a:rPr lang="en-US" altLang="zh-CN" sz="3200" dirty="0"/>
              <a:t> +1</a:t>
            </a:r>
            <a:r>
              <a:rPr lang="zh-CN" altLang="en-US" sz="3200" dirty="0"/>
              <a:t>×</a:t>
            </a:r>
            <a:r>
              <a:rPr lang="en-US" altLang="zh-CN" sz="3200" dirty="0"/>
              <a:t>2</a:t>
            </a:r>
            <a:r>
              <a:rPr lang="en-US" altLang="zh-CN" sz="3200" baseline="30000" dirty="0"/>
              <a:t>0</a:t>
            </a:r>
            <a:r>
              <a:rPr lang="en-US" altLang="zh-CN" sz="3200" dirty="0"/>
              <a:t> = 11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8F991B-CAB3-898A-56D6-E81D3C246596}"/>
              </a:ext>
            </a:extLst>
          </p:cNvPr>
          <p:cNvSpPr txBox="1"/>
          <p:nvPr/>
        </p:nvSpPr>
        <p:spPr>
          <a:xfrm flipH="1">
            <a:off x="223794" y="3850338"/>
            <a:ext cx="58722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使用补码的作用：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0</a:t>
            </a:r>
            <a:r>
              <a:rPr lang="zh-CN" altLang="en-US" dirty="0"/>
              <a:t>只有一种表示方法（否则，</a:t>
            </a:r>
            <a:r>
              <a:rPr lang="en-US" altLang="zh-CN" dirty="0"/>
              <a:t>0000</a:t>
            </a:r>
            <a:r>
              <a:rPr lang="zh-CN" altLang="en-US" dirty="0"/>
              <a:t>和</a:t>
            </a:r>
            <a:r>
              <a:rPr lang="en-US" altLang="zh-CN" dirty="0"/>
              <a:t>1000</a:t>
            </a:r>
            <a:r>
              <a:rPr lang="zh-CN" altLang="en-US" dirty="0"/>
              <a:t>都是</a:t>
            </a:r>
            <a:r>
              <a:rPr lang="en-US" altLang="zh-CN" dirty="0"/>
              <a:t>0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第一个符号位可以参与运算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整数表示范围可以扩大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608780F-C6D9-CE2D-3D74-21CBA8439509}"/>
              </a:ext>
            </a:extLst>
          </p:cNvPr>
          <p:cNvSpPr txBox="1"/>
          <p:nvPr/>
        </p:nvSpPr>
        <p:spPr>
          <a:xfrm flipH="1">
            <a:off x="91821" y="2499779"/>
            <a:ext cx="280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有符号整数：补码表示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3A1007-5947-3E7D-C430-7EAF6B1110C5}"/>
              </a:ext>
            </a:extLst>
          </p:cNvPr>
          <p:cNvSpPr txBox="1"/>
          <p:nvPr/>
        </p:nvSpPr>
        <p:spPr>
          <a:xfrm flipH="1">
            <a:off x="3077075" y="2143219"/>
            <a:ext cx="68304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0</a:t>
            </a:r>
            <a:r>
              <a:rPr lang="en-US" altLang="zh-CN" sz="3200" dirty="0"/>
              <a:t>011 =0</a:t>
            </a:r>
            <a:r>
              <a:rPr lang="zh-CN" altLang="en-US" sz="3200" dirty="0"/>
              <a:t>×</a:t>
            </a:r>
            <a:r>
              <a:rPr lang="en-US" altLang="zh-CN" sz="3200" dirty="0"/>
              <a:t>2</a:t>
            </a:r>
            <a:r>
              <a:rPr lang="en-US" altLang="zh-CN" sz="3200" baseline="30000" dirty="0"/>
              <a:t>2</a:t>
            </a:r>
            <a:r>
              <a:rPr lang="en-US" altLang="zh-CN" sz="3200" dirty="0"/>
              <a:t>+1</a:t>
            </a:r>
            <a:r>
              <a:rPr lang="zh-CN" altLang="en-US" sz="3200" dirty="0"/>
              <a:t>×</a:t>
            </a:r>
            <a:r>
              <a:rPr lang="en-US" altLang="zh-CN" sz="3200" dirty="0"/>
              <a:t>2</a:t>
            </a:r>
            <a:r>
              <a:rPr lang="en-US" altLang="zh-CN" sz="3200" baseline="30000" dirty="0"/>
              <a:t>1</a:t>
            </a:r>
            <a:r>
              <a:rPr lang="en-US" altLang="zh-CN" sz="3200" dirty="0"/>
              <a:t> +1</a:t>
            </a:r>
            <a:r>
              <a:rPr lang="zh-CN" altLang="en-US" sz="3200" dirty="0"/>
              <a:t>×</a:t>
            </a:r>
            <a:r>
              <a:rPr lang="en-US" altLang="zh-CN" sz="3200" dirty="0"/>
              <a:t>2</a:t>
            </a:r>
            <a:r>
              <a:rPr lang="en-US" altLang="zh-CN" sz="3200" baseline="30000" dirty="0"/>
              <a:t>0</a:t>
            </a:r>
            <a:r>
              <a:rPr lang="en-US" altLang="zh-CN" sz="3200" dirty="0"/>
              <a:t> = 3</a:t>
            </a:r>
          </a:p>
          <a:p>
            <a:r>
              <a:rPr lang="en-US" altLang="zh-CN" sz="3200" dirty="0">
                <a:solidFill>
                  <a:srgbClr val="FF0000"/>
                </a:solidFill>
              </a:rPr>
              <a:t>1</a:t>
            </a:r>
            <a:r>
              <a:rPr lang="en-US" altLang="zh-CN" sz="3200" dirty="0"/>
              <a:t>011 =0</a:t>
            </a:r>
            <a:r>
              <a:rPr lang="zh-CN" altLang="en-US" sz="3200" dirty="0"/>
              <a:t>×</a:t>
            </a:r>
            <a:r>
              <a:rPr lang="en-US" altLang="zh-CN" sz="3200" dirty="0"/>
              <a:t>2</a:t>
            </a:r>
            <a:r>
              <a:rPr lang="en-US" altLang="zh-CN" sz="3200" baseline="30000" dirty="0"/>
              <a:t>2</a:t>
            </a:r>
            <a:r>
              <a:rPr lang="en-US" altLang="zh-CN" sz="3200" dirty="0"/>
              <a:t>+1</a:t>
            </a:r>
            <a:r>
              <a:rPr lang="zh-CN" altLang="en-US" sz="3200" dirty="0"/>
              <a:t>×</a:t>
            </a:r>
            <a:r>
              <a:rPr lang="en-US" altLang="zh-CN" sz="3200" dirty="0"/>
              <a:t>2</a:t>
            </a:r>
            <a:r>
              <a:rPr lang="en-US" altLang="zh-CN" sz="3200" baseline="30000" dirty="0"/>
              <a:t>1</a:t>
            </a:r>
            <a:r>
              <a:rPr lang="en-US" altLang="zh-CN" sz="3200" dirty="0"/>
              <a:t> +1</a:t>
            </a:r>
            <a:r>
              <a:rPr lang="zh-CN" altLang="en-US" sz="3200" dirty="0"/>
              <a:t>×</a:t>
            </a:r>
            <a:r>
              <a:rPr lang="en-US" altLang="zh-CN" sz="3200" dirty="0"/>
              <a:t>2</a:t>
            </a:r>
            <a:r>
              <a:rPr lang="en-US" altLang="zh-CN" sz="3200" baseline="30000" dirty="0"/>
              <a:t>0</a:t>
            </a:r>
            <a:r>
              <a:rPr lang="en-US" altLang="zh-CN" sz="3200" dirty="0">
                <a:solidFill>
                  <a:srgbClr val="FF0000"/>
                </a:solidFill>
              </a:rPr>
              <a:t>−2</a:t>
            </a:r>
            <a:r>
              <a:rPr lang="en-US" altLang="zh-CN" sz="3200" baseline="30000" dirty="0">
                <a:solidFill>
                  <a:srgbClr val="FF0000"/>
                </a:solidFill>
              </a:rPr>
              <a:t>3</a:t>
            </a:r>
            <a:r>
              <a:rPr lang="en-US" altLang="zh-CN" sz="3200" dirty="0"/>
              <a:t>= −5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669EC50-8CCD-7B51-81BF-90AF802BF6D3}"/>
              </a:ext>
            </a:extLst>
          </p:cNvPr>
          <p:cNvSpPr txBox="1"/>
          <p:nvPr/>
        </p:nvSpPr>
        <p:spPr>
          <a:xfrm flipH="1">
            <a:off x="6378802" y="3737384"/>
            <a:ext cx="3189403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C++</a:t>
            </a:r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b;</a:t>
            </a: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short i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8C9909D-9164-768B-49C1-83DD9A748E79}"/>
              </a:ext>
            </a:extLst>
          </p:cNvPr>
          <p:cNvSpPr txBox="1"/>
          <p:nvPr/>
        </p:nvSpPr>
        <p:spPr>
          <a:xfrm flipH="1">
            <a:off x="6378802" y="5288339"/>
            <a:ext cx="318940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Fortran</a:t>
            </a:r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integer(kind=4)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integer(kind=8)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3833712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浮点数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41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09B6625-0937-E550-A07F-D3DDBDF49BB2}"/>
              </a:ext>
            </a:extLst>
          </p:cNvPr>
          <p:cNvSpPr txBox="1"/>
          <p:nvPr/>
        </p:nvSpPr>
        <p:spPr>
          <a:xfrm flipH="1">
            <a:off x="91821" y="923330"/>
            <a:ext cx="280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IEEE754 </a:t>
            </a:r>
            <a:r>
              <a:rPr lang="zh-CN" altLang="en-US" dirty="0"/>
              <a:t>浮点数标准：</a:t>
            </a:r>
            <a:endParaRPr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8F991B-CAB3-898A-56D6-E81D3C246596}"/>
              </a:ext>
            </a:extLst>
          </p:cNvPr>
          <p:cNvSpPr txBox="1"/>
          <p:nvPr/>
        </p:nvSpPr>
        <p:spPr>
          <a:xfrm flipH="1">
            <a:off x="4150513" y="821773"/>
            <a:ext cx="71613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</a:t>
            </a:r>
            <a:r>
              <a:rPr lang="zh-CN" altLang="en-US" dirty="0"/>
              <a:t>：符号位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</a:t>
            </a:r>
            <a:r>
              <a:rPr lang="zh-CN" altLang="en-US" dirty="0"/>
              <a:t>：尾数（</a:t>
            </a:r>
            <a:r>
              <a:rPr lang="en-US" altLang="zh-CN" dirty="0"/>
              <a:t>mantissa</a:t>
            </a:r>
            <a:r>
              <a:rPr lang="zh-CN" altLang="en-US" dirty="0"/>
              <a:t>），总表示</a:t>
            </a:r>
            <a:r>
              <a:rPr lang="en-US" altLang="zh-CN" dirty="0"/>
              <a:t>1.XX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</a:t>
            </a:r>
            <a:r>
              <a:rPr lang="zh-CN" altLang="en-US" dirty="0"/>
              <a:t>：基数，为</a:t>
            </a:r>
            <a:r>
              <a:rPr lang="en-US" altLang="zh-CN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</a:t>
            </a:r>
            <a:r>
              <a:rPr lang="zh-CN" altLang="en-US" dirty="0"/>
              <a:t>：指数，为无符号整数，但偏移了</a:t>
            </a:r>
            <a:r>
              <a:rPr lang="en-US" altLang="zh-CN" dirty="0"/>
              <a:t>127</a:t>
            </a:r>
            <a:r>
              <a:rPr lang="zh-CN" altLang="en-US" dirty="0"/>
              <a:t>（单精度）或</a:t>
            </a:r>
            <a:r>
              <a:rPr lang="en-US" altLang="zh-CN" dirty="0"/>
              <a:t>1023</a:t>
            </a:r>
            <a:r>
              <a:rPr lang="zh-CN" altLang="en-US" dirty="0"/>
              <a:t>（双精度）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3A1007-5947-3E7D-C430-7EAF6B1110C5}"/>
              </a:ext>
            </a:extLst>
          </p:cNvPr>
          <p:cNvSpPr txBox="1"/>
          <p:nvPr/>
        </p:nvSpPr>
        <p:spPr>
          <a:xfrm flipH="1">
            <a:off x="-95752" y="2004218"/>
            <a:ext cx="3993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V = (−1)</a:t>
            </a:r>
            <a:r>
              <a:rPr lang="en-US" altLang="zh-CN" sz="3200" baseline="30000" dirty="0"/>
              <a:t>S</a:t>
            </a:r>
            <a:r>
              <a:rPr lang="zh-CN" altLang="en-US" sz="3200" dirty="0"/>
              <a:t>×</a:t>
            </a:r>
            <a:r>
              <a:rPr lang="en-US" altLang="zh-CN" sz="3200" dirty="0"/>
              <a:t>M</a:t>
            </a:r>
            <a:r>
              <a:rPr lang="zh-CN" altLang="en-US" sz="3200" dirty="0"/>
              <a:t>×</a:t>
            </a:r>
            <a:r>
              <a:rPr lang="en-US" altLang="zh-CN" sz="3200" dirty="0"/>
              <a:t>R</a:t>
            </a:r>
            <a:r>
              <a:rPr lang="en-US" altLang="zh-CN" sz="3200" baseline="30000" dirty="0"/>
              <a:t>E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73CA592-0880-891C-D4EA-0ABE3A8D6F0F}"/>
              </a:ext>
            </a:extLst>
          </p:cNvPr>
          <p:cNvSpPr txBox="1"/>
          <p:nvPr/>
        </p:nvSpPr>
        <p:spPr>
          <a:xfrm flipH="1">
            <a:off x="505574" y="3434675"/>
            <a:ext cx="318940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C++</a:t>
            </a:r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b;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9AE189B-5017-F5AB-C9BE-4B2C633A880B}"/>
              </a:ext>
            </a:extLst>
          </p:cNvPr>
          <p:cNvSpPr txBox="1"/>
          <p:nvPr/>
        </p:nvSpPr>
        <p:spPr>
          <a:xfrm flipH="1">
            <a:off x="505574" y="4985630"/>
            <a:ext cx="318940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Fortran</a:t>
            </a:r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real(kind=4)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real(kind=8)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2BA46DB-051A-810A-AF3A-5F75EFF24376}"/>
              </a:ext>
            </a:extLst>
          </p:cNvPr>
          <p:cNvGrpSpPr/>
          <p:nvPr/>
        </p:nvGrpSpPr>
        <p:grpSpPr>
          <a:xfrm>
            <a:off x="4763686" y="3802333"/>
            <a:ext cx="5811847" cy="1342812"/>
            <a:chOff x="4763686" y="3802333"/>
            <a:chExt cx="5811847" cy="134281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28D4C28-744C-D5F5-3F0D-6D6CA1FB811A}"/>
                </a:ext>
              </a:extLst>
            </p:cNvPr>
            <p:cNvSpPr/>
            <p:nvPr/>
          </p:nvSpPr>
          <p:spPr>
            <a:xfrm>
              <a:off x="5058310" y="3802333"/>
              <a:ext cx="308925" cy="40513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n-ea"/>
                </a:rPr>
                <a:t>S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67338FE-F36C-C1DE-035A-91C33F95FA58}"/>
                </a:ext>
              </a:extLst>
            </p:cNvPr>
            <p:cNvSpPr txBox="1"/>
            <p:nvPr/>
          </p:nvSpPr>
          <p:spPr>
            <a:xfrm flipH="1">
              <a:off x="4763686" y="4272096"/>
              <a:ext cx="662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1</a:t>
              </a:r>
              <a:r>
                <a:rPr lang="zh-CN" altLang="en-US" dirty="0"/>
                <a:t>位</a:t>
              </a:r>
              <a:endParaRPr lang="en-US" altLang="zh-CN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7CC708D-4EFD-E525-61B5-B233E59D22CE}"/>
                </a:ext>
              </a:extLst>
            </p:cNvPr>
            <p:cNvSpPr/>
            <p:nvPr/>
          </p:nvSpPr>
          <p:spPr>
            <a:xfrm>
              <a:off x="5367235" y="3802333"/>
              <a:ext cx="728766" cy="40513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n-ea"/>
                </a:rPr>
                <a:t>E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FB33DAA-AA71-B903-78DB-CEADDA3021C8}"/>
                </a:ext>
              </a:extLst>
            </p:cNvPr>
            <p:cNvSpPr/>
            <p:nvPr/>
          </p:nvSpPr>
          <p:spPr>
            <a:xfrm>
              <a:off x="6096000" y="3802333"/>
              <a:ext cx="4479533" cy="40513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n-ea"/>
                </a:rPr>
                <a:t>M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79473FA-7F3F-2B37-958B-4655BFA71172}"/>
                </a:ext>
              </a:extLst>
            </p:cNvPr>
            <p:cNvSpPr txBox="1"/>
            <p:nvPr/>
          </p:nvSpPr>
          <p:spPr>
            <a:xfrm flipH="1">
              <a:off x="5523974" y="4272096"/>
              <a:ext cx="662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8</a:t>
              </a:r>
              <a:r>
                <a:rPr lang="zh-CN" altLang="en-US" dirty="0"/>
                <a:t>位</a:t>
              </a:r>
              <a:endParaRPr lang="en-US" altLang="zh-CN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8EAFD9D-CCF5-646E-6DD3-83D636191188}"/>
                </a:ext>
              </a:extLst>
            </p:cNvPr>
            <p:cNvSpPr txBox="1"/>
            <p:nvPr/>
          </p:nvSpPr>
          <p:spPr>
            <a:xfrm flipH="1">
              <a:off x="7827856" y="4272096"/>
              <a:ext cx="662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23</a:t>
              </a:r>
              <a:r>
                <a:rPr lang="zh-CN" altLang="en-US" dirty="0"/>
                <a:t>位</a:t>
              </a:r>
              <a:endParaRPr lang="en-US" altLang="zh-CN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1C9F391-A8F9-0B83-E463-DE0639151314}"/>
                </a:ext>
              </a:extLst>
            </p:cNvPr>
            <p:cNvSpPr txBox="1"/>
            <p:nvPr/>
          </p:nvSpPr>
          <p:spPr>
            <a:xfrm flipH="1">
              <a:off x="5523974" y="4765396"/>
              <a:ext cx="662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11</a:t>
              </a:r>
              <a:r>
                <a:rPr lang="zh-CN" altLang="en-US" dirty="0"/>
                <a:t>位</a:t>
              </a:r>
              <a:endParaRPr lang="en-US" altLang="zh-CN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D56C5FC-2C00-976A-C856-9A49A20A0D9D}"/>
                </a:ext>
              </a:extLst>
            </p:cNvPr>
            <p:cNvSpPr txBox="1"/>
            <p:nvPr/>
          </p:nvSpPr>
          <p:spPr>
            <a:xfrm flipH="1">
              <a:off x="7827856" y="4765396"/>
              <a:ext cx="662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52</a:t>
              </a:r>
              <a:r>
                <a:rPr lang="zh-CN" altLang="en-US" dirty="0"/>
                <a:t>位</a:t>
              </a:r>
              <a:endParaRPr lang="en-US" altLang="zh-CN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439113C-423E-4976-1458-F1154590E646}"/>
                </a:ext>
              </a:extLst>
            </p:cNvPr>
            <p:cNvSpPr txBox="1"/>
            <p:nvPr/>
          </p:nvSpPr>
          <p:spPr>
            <a:xfrm flipH="1">
              <a:off x="9204592" y="4272096"/>
              <a:ext cx="1175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（单精度）</a:t>
              </a:r>
              <a:endParaRPr lang="en-US" altLang="zh-CN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EBAEDA1-3FBE-AF7B-EA70-139DD8C7BAC8}"/>
                </a:ext>
              </a:extLst>
            </p:cNvPr>
            <p:cNvSpPr txBox="1"/>
            <p:nvPr/>
          </p:nvSpPr>
          <p:spPr>
            <a:xfrm flipH="1">
              <a:off x="9204592" y="4775813"/>
              <a:ext cx="1175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（双精度）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1792533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规格化浮点数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42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09B6625-0937-E550-A07F-D3DDBDF49BB2}"/>
              </a:ext>
            </a:extLst>
          </p:cNvPr>
          <p:cNvSpPr txBox="1"/>
          <p:nvPr/>
        </p:nvSpPr>
        <p:spPr>
          <a:xfrm flipH="1">
            <a:off x="91821" y="923330"/>
            <a:ext cx="280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规格化浮点数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92AE5E-B4EC-6A1A-3F67-A1B3613315B1}"/>
              </a:ext>
            </a:extLst>
          </p:cNvPr>
          <p:cNvSpPr txBox="1"/>
          <p:nvPr/>
        </p:nvSpPr>
        <p:spPr>
          <a:xfrm flipH="1">
            <a:off x="2238120" y="1747913"/>
            <a:ext cx="7223379" cy="26161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+25.125</a:t>
            </a:r>
            <a:r>
              <a:rPr lang="zh-CN" altLang="en-US" sz="2800" dirty="0"/>
              <a:t>的</a:t>
            </a:r>
            <a:r>
              <a:rPr lang="en-US" altLang="zh-CN" sz="2800" dirty="0"/>
              <a:t>float</a:t>
            </a:r>
            <a:r>
              <a:rPr lang="zh-CN" altLang="en-US" sz="2800" dirty="0"/>
              <a:t>表示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+25.125 = +11001.001 = </a:t>
            </a:r>
            <a:r>
              <a:rPr lang="en-US" altLang="zh-CN" dirty="0">
                <a:solidFill>
                  <a:srgbClr val="00B050"/>
                </a:solidFill>
              </a:rPr>
              <a:t>+</a:t>
            </a:r>
            <a:r>
              <a:rPr lang="en-US" altLang="zh-CN" dirty="0"/>
              <a:t>1.</a:t>
            </a:r>
            <a:r>
              <a:rPr lang="en-US" altLang="zh-CN" dirty="0">
                <a:solidFill>
                  <a:srgbClr val="FF0000"/>
                </a:solidFill>
              </a:rPr>
              <a:t>1001001</a:t>
            </a:r>
            <a:r>
              <a:rPr lang="zh-CN" altLang="en-US" sz="1800" dirty="0"/>
              <a:t>×</a:t>
            </a:r>
            <a:r>
              <a:rPr lang="en-US" altLang="zh-CN" dirty="0"/>
              <a:t>2</a:t>
            </a:r>
            <a:r>
              <a:rPr lang="en-US" altLang="zh-CN" baseline="30000" dirty="0">
                <a:solidFill>
                  <a:srgbClr val="FFC000"/>
                </a:solidFill>
              </a:rPr>
              <a:t>4</a:t>
            </a:r>
            <a:r>
              <a:rPr lang="en-US" altLang="zh-CN" baseline="30000" dirty="0"/>
              <a:t> </a:t>
            </a:r>
            <a:r>
              <a:rPr lang="zh-CN" altLang="en-US" dirty="0"/>
              <a:t>（二进制下的有限小数）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所以：</a:t>
            </a:r>
            <a:r>
              <a:rPr lang="en-US" altLang="zh-CN" dirty="0"/>
              <a:t>S = </a:t>
            </a:r>
            <a:r>
              <a:rPr lang="en-US" altLang="zh-CN" dirty="0">
                <a:solidFill>
                  <a:srgbClr val="00B050"/>
                </a:solidFill>
              </a:rPr>
              <a:t>0</a:t>
            </a:r>
            <a:r>
              <a:rPr lang="zh-CN" altLang="en-US" dirty="0"/>
              <a:t>；</a:t>
            </a:r>
            <a:r>
              <a:rPr lang="en-US" altLang="zh-CN" dirty="0"/>
              <a:t>M = </a:t>
            </a:r>
            <a:r>
              <a:rPr lang="en-US" altLang="zh-CN" dirty="0">
                <a:solidFill>
                  <a:srgbClr val="FF0000"/>
                </a:solidFill>
              </a:rPr>
              <a:t>1001001</a:t>
            </a:r>
            <a:r>
              <a:rPr lang="zh-CN" altLang="en-US" dirty="0"/>
              <a:t>；</a:t>
            </a:r>
            <a:r>
              <a:rPr lang="en-US" altLang="zh-CN" dirty="0"/>
              <a:t>E = 4+127 = 131 = </a:t>
            </a:r>
            <a:r>
              <a:rPr lang="en-US" altLang="zh-CN" dirty="0">
                <a:solidFill>
                  <a:srgbClr val="FFC000"/>
                </a:solidFill>
              </a:rPr>
              <a:t>10000011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故完整表示为 </a:t>
            </a:r>
            <a:r>
              <a:rPr lang="en-US" altLang="zh-CN" dirty="0">
                <a:solidFill>
                  <a:srgbClr val="00B050"/>
                </a:solidFill>
              </a:rPr>
              <a:t>0</a:t>
            </a:r>
            <a:r>
              <a:rPr lang="en-US" altLang="zh-CN" dirty="0">
                <a:solidFill>
                  <a:srgbClr val="FFC000"/>
                </a:solidFill>
              </a:rPr>
              <a:t>10000011</a:t>
            </a:r>
            <a:r>
              <a:rPr lang="en-US" altLang="zh-CN" dirty="0">
                <a:solidFill>
                  <a:srgbClr val="FF0000"/>
                </a:solidFill>
              </a:rPr>
              <a:t>1001001</a:t>
            </a:r>
            <a:r>
              <a:rPr lang="en-US" altLang="zh-CN" dirty="0"/>
              <a:t>0000000000000000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F413F1-D2A9-0C41-8417-AAA6D8C43BFF}"/>
              </a:ext>
            </a:extLst>
          </p:cNvPr>
          <p:cNvSpPr txBox="1"/>
          <p:nvPr/>
        </p:nvSpPr>
        <p:spPr>
          <a:xfrm flipH="1">
            <a:off x="91821" y="5003931"/>
            <a:ext cx="7008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这个数字在计算机内部没有任何</a:t>
            </a:r>
            <a:r>
              <a:rPr lang="zh-CN" altLang="en-US" dirty="0">
                <a:solidFill>
                  <a:srgbClr val="FF0000"/>
                </a:solidFill>
              </a:rPr>
              <a:t>舍入误差（</a:t>
            </a:r>
            <a:r>
              <a:rPr lang="en-US" altLang="zh-CN" dirty="0">
                <a:solidFill>
                  <a:srgbClr val="FF0000"/>
                </a:solidFill>
              </a:rPr>
              <a:t>round-off error</a:t>
            </a:r>
            <a:r>
              <a:rPr lang="zh-CN" altLang="en-US" dirty="0">
                <a:solidFill>
                  <a:srgbClr val="FF0000"/>
                </a:solidFill>
              </a:rPr>
              <a:t>）！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对于未溢出有理数</a:t>
            </a:r>
            <a:r>
              <a:rPr lang="zh-CN" altLang="en-US" dirty="0">
                <a:solidFill>
                  <a:srgbClr val="FF0000"/>
                </a:solidFill>
              </a:rPr>
              <a:t>，分母若为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en-US" altLang="zh-CN" i="1" baseline="30000" dirty="0">
                <a:solidFill>
                  <a:srgbClr val="FF0000"/>
                </a:solidFill>
              </a:rPr>
              <a:t>n</a:t>
            </a:r>
            <a:r>
              <a:rPr lang="zh-CN" altLang="en-US" dirty="0">
                <a:solidFill>
                  <a:srgbClr val="FF0000"/>
                </a:solidFill>
              </a:rPr>
              <a:t>，计算机总能精确表示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251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浮点数的误差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43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09B6625-0937-E550-A07F-D3DDBDF49BB2}"/>
              </a:ext>
            </a:extLst>
          </p:cNvPr>
          <p:cNvSpPr txBox="1"/>
          <p:nvPr/>
        </p:nvSpPr>
        <p:spPr>
          <a:xfrm flipH="1">
            <a:off x="91821" y="923330"/>
            <a:ext cx="280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规格化浮点数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92AE5E-B4EC-6A1A-3F67-A1B3613315B1}"/>
              </a:ext>
            </a:extLst>
          </p:cNvPr>
          <p:cNvSpPr txBox="1"/>
          <p:nvPr/>
        </p:nvSpPr>
        <p:spPr>
          <a:xfrm flipH="1">
            <a:off x="1755519" y="1569660"/>
            <a:ext cx="9610980" cy="26161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+25.124</a:t>
            </a:r>
            <a:r>
              <a:rPr lang="zh-CN" altLang="en-US" sz="2800" dirty="0"/>
              <a:t>的</a:t>
            </a:r>
            <a:r>
              <a:rPr lang="en-US" altLang="zh-CN" sz="2800" dirty="0"/>
              <a:t>float</a:t>
            </a:r>
            <a:r>
              <a:rPr lang="zh-CN" altLang="en-US" sz="2800" dirty="0"/>
              <a:t>表示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+25.124 = +11001.001 = </a:t>
            </a:r>
            <a:r>
              <a:rPr lang="en-US" altLang="zh-CN" dirty="0">
                <a:solidFill>
                  <a:srgbClr val="00B050"/>
                </a:solidFill>
              </a:rPr>
              <a:t>+</a:t>
            </a:r>
            <a:r>
              <a:rPr lang="en-US" altLang="zh-CN" dirty="0"/>
              <a:t>1.</a:t>
            </a:r>
            <a:r>
              <a:rPr lang="en-US" altLang="zh-CN" dirty="0">
                <a:solidFill>
                  <a:srgbClr val="FF0000"/>
                </a:solidFill>
              </a:rPr>
              <a:t>10010001111110111110100 …… </a:t>
            </a:r>
            <a:r>
              <a:rPr lang="zh-CN" altLang="en-US" sz="1800" dirty="0"/>
              <a:t>×</a:t>
            </a:r>
            <a:r>
              <a:rPr lang="en-US" altLang="zh-CN" dirty="0"/>
              <a:t>2</a:t>
            </a:r>
            <a:r>
              <a:rPr lang="en-US" altLang="zh-CN" baseline="30000" dirty="0">
                <a:solidFill>
                  <a:srgbClr val="FFC000"/>
                </a:solidFill>
              </a:rPr>
              <a:t>4</a:t>
            </a:r>
            <a:r>
              <a:rPr lang="en-US" altLang="zh-CN" baseline="30000" dirty="0"/>
              <a:t> </a:t>
            </a:r>
            <a:r>
              <a:rPr lang="zh-CN" altLang="en-US" dirty="0"/>
              <a:t>（二进制下的循环小数）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所以：</a:t>
            </a:r>
            <a:r>
              <a:rPr lang="en-US" altLang="zh-CN" dirty="0"/>
              <a:t>S = </a:t>
            </a:r>
            <a:r>
              <a:rPr lang="en-US" altLang="zh-CN" dirty="0">
                <a:solidFill>
                  <a:srgbClr val="00B050"/>
                </a:solidFill>
              </a:rPr>
              <a:t>0</a:t>
            </a:r>
            <a:r>
              <a:rPr lang="zh-CN" altLang="en-US" dirty="0"/>
              <a:t>；</a:t>
            </a:r>
            <a:r>
              <a:rPr lang="en-US" altLang="zh-CN" dirty="0"/>
              <a:t>M = </a:t>
            </a:r>
            <a:r>
              <a:rPr lang="en-US" altLang="zh-CN" dirty="0">
                <a:solidFill>
                  <a:srgbClr val="FF0000"/>
                </a:solidFill>
              </a:rPr>
              <a:t>10010001111110111110100</a:t>
            </a:r>
            <a:r>
              <a:rPr lang="zh-CN" altLang="en-US" dirty="0"/>
              <a:t>；</a:t>
            </a:r>
            <a:r>
              <a:rPr lang="en-US" altLang="zh-CN" dirty="0"/>
              <a:t>E = 4+127 = 131 = </a:t>
            </a:r>
            <a:r>
              <a:rPr lang="en-US" altLang="zh-CN" dirty="0">
                <a:solidFill>
                  <a:srgbClr val="FFC000"/>
                </a:solidFill>
              </a:rPr>
              <a:t>10000011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故完整表示为 </a:t>
            </a:r>
            <a:r>
              <a:rPr lang="en-US" altLang="zh-CN" dirty="0">
                <a:solidFill>
                  <a:srgbClr val="00B050"/>
                </a:solidFill>
              </a:rPr>
              <a:t>0</a:t>
            </a:r>
            <a:r>
              <a:rPr lang="en-US" altLang="zh-CN" dirty="0">
                <a:solidFill>
                  <a:srgbClr val="FFC000"/>
                </a:solidFill>
              </a:rPr>
              <a:t>10000011</a:t>
            </a:r>
            <a:r>
              <a:rPr lang="en-US" altLang="zh-CN" dirty="0">
                <a:solidFill>
                  <a:srgbClr val="FF0000"/>
                </a:solidFill>
              </a:rPr>
              <a:t>10010001111110111110100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F413F1-D2A9-0C41-8417-AAA6D8C43BFF}"/>
              </a:ext>
            </a:extLst>
          </p:cNvPr>
          <p:cNvSpPr txBox="1"/>
          <p:nvPr/>
        </p:nvSpPr>
        <p:spPr>
          <a:xfrm flipH="1">
            <a:off x="91820" y="4826675"/>
            <a:ext cx="10487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浮点数</a:t>
            </a:r>
            <a:r>
              <a:rPr lang="en-US" altLang="zh-CN" dirty="0">
                <a:solidFill>
                  <a:srgbClr val="00B050"/>
                </a:solidFill>
              </a:rPr>
              <a:t>0</a:t>
            </a:r>
            <a:r>
              <a:rPr lang="en-US" altLang="zh-CN" dirty="0">
                <a:solidFill>
                  <a:srgbClr val="FFC000"/>
                </a:solidFill>
              </a:rPr>
              <a:t>10000011</a:t>
            </a:r>
            <a:r>
              <a:rPr lang="en-US" altLang="zh-CN" dirty="0">
                <a:solidFill>
                  <a:srgbClr val="FF0000"/>
                </a:solidFill>
              </a:rPr>
              <a:t>10010001111110111110100</a:t>
            </a:r>
            <a:r>
              <a:rPr lang="zh-CN" altLang="en-US" dirty="0"/>
              <a:t>表述的实数为：</a:t>
            </a:r>
            <a:r>
              <a:rPr lang="en-US" altLang="zh-CN" dirty="0"/>
              <a:t>25.12400054931640625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舍入误差高达 </a:t>
            </a:r>
            <a:r>
              <a:rPr lang="en-US" altLang="zh-CN" dirty="0"/>
              <a:t>5.4931640625</a:t>
            </a:r>
            <a:r>
              <a:rPr lang="zh-CN" altLang="en-US" sz="1800" dirty="0"/>
              <a:t>×</a:t>
            </a:r>
            <a:r>
              <a:rPr lang="en-US" altLang="zh-CN" dirty="0"/>
              <a:t>10</a:t>
            </a:r>
            <a:r>
              <a:rPr lang="en-US" altLang="zh-CN" baseline="30000" dirty="0"/>
              <a:t>-7</a:t>
            </a:r>
            <a:r>
              <a:rPr lang="en-US" altLang="zh-CN" dirty="0"/>
              <a:t> </a:t>
            </a:r>
            <a:r>
              <a:rPr lang="zh-CN" altLang="en-US" dirty="0"/>
              <a:t>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99759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浮点数的误差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44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09B6625-0937-E550-A07F-D3DDBDF49BB2}"/>
              </a:ext>
            </a:extLst>
          </p:cNvPr>
          <p:cNvSpPr txBox="1"/>
          <p:nvPr/>
        </p:nvSpPr>
        <p:spPr>
          <a:xfrm flipH="1">
            <a:off x="91819" y="923330"/>
            <a:ext cx="117960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因此，对于科学计算（特别是量子化学），</a:t>
            </a:r>
            <a:r>
              <a:rPr lang="en-US" altLang="zh-CN" dirty="0"/>
              <a:t>float</a:t>
            </a:r>
            <a:r>
              <a:rPr lang="zh-CN" altLang="en-US" dirty="0"/>
              <a:t>型的精度太低了，多数情况下只有</a:t>
            </a:r>
            <a:r>
              <a:rPr lang="en-US" altLang="zh-CN" dirty="0"/>
              <a:t>double</a:t>
            </a:r>
            <a:r>
              <a:rPr lang="zh-CN" altLang="en-US" dirty="0"/>
              <a:t>型才能用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舍入误差</a:t>
            </a:r>
            <a:r>
              <a:rPr lang="zh-CN" altLang="en-US" dirty="0"/>
              <a:t>：计算机对于实数的有限位表示带来的误差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不要和数学、物理理论层次的误差（如</a:t>
            </a:r>
            <a:r>
              <a:rPr lang="en-US" altLang="zh-CN" dirty="0"/>
              <a:t>Taylor</a:t>
            </a:r>
            <a:r>
              <a:rPr lang="zh-CN" altLang="en-US" dirty="0"/>
              <a:t>级数的截断）搞混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在编程中，不要使用可能有</a:t>
            </a:r>
            <a:r>
              <a:rPr lang="zh-CN" altLang="en-US" dirty="0">
                <a:solidFill>
                  <a:srgbClr val="FF0000"/>
                </a:solidFill>
              </a:rPr>
              <a:t>数值不稳定</a:t>
            </a:r>
            <a:r>
              <a:rPr lang="zh-CN" altLang="en-US" dirty="0"/>
              <a:t>的式子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D6F7A40-FCC0-031E-9560-D43956D7A0C3}"/>
              </a:ext>
            </a:extLst>
          </p:cNvPr>
          <p:cNvSpPr txBox="1"/>
          <p:nvPr/>
        </p:nvSpPr>
        <p:spPr>
          <a:xfrm>
            <a:off x="1542104" y="2894216"/>
            <a:ext cx="81534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float</a:t>
            </a:r>
            <a:r>
              <a:rPr lang="zh-CN" altLang="en-US" sz="2400" dirty="0"/>
              <a:t>精度下：</a:t>
            </a:r>
            <a:r>
              <a:rPr lang="en-US" altLang="zh-CN" sz="2400" dirty="0"/>
              <a:t>25.1240005</a:t>
            </a:r>
            <a:r>
              <a:rPr lang="en-US" altLang="zh-CN" sz="2400" dirty="0">
                <a:solidFill>
                  <a:srgbClr val="FF0000"/>
                </a:solidFill>
              </a:rPr>
              <a:t>49</a:t>
            </a:r>
            <a:r>
              <a:rPr lang="en-US" altLang="zh-CN" sz="2400" dirty="0"/>
              <a:t> −</a:t>
            </a:r>
            <a:r>
              <a:rPr lang="zh-CN" altLang="en-US" sz="2400" dirty="0"/>
              <a:t> </a:t>
            </a:r>
            <a:r>
              <a:rPr lang="en-US" altLang="zh-CN" sz="2400" dirty="0"/>
              <a:t>25.1240005</a:t>
            </a:r>
            <a:r>
              <a:rPr lang="en-US" altLang="zh-CN" sz="2400" dirty="0">
                <a:solidFill>
                  <a:srgbClr val="FF0000"/>
                </a:solidFill>
              </a:rPr>
              <a:t>39 </a:t>
            </a:r>
            <a:r>
              <a:rPr lang="en-US" altLang="zh-CN" sz="2400" dirty="0">
                <a:solidFill>
                  <a:schemeClr val="tx1"/>
                </a:solidFill>
              </a:rPr>
              <a:t>=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0.0000000</a:t>
            </a:r>
            <a:r>
              <a:rPr lang="en-US" altLang="zh-CN" sz="2400" dirty="0">
                <a:solidFill>
                  <a:srgbClr val="FF0000"/>
                </a:solidFill>
              </a:rPr>
              <a:t>00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AF357F7-AAFB-41CC-C855-6F1707102FD5}"/>
                  </a:ext>
                </a:extLst>
              </p:cNvPr>
              <p:cNvSpPr txBox="1"/>
              <p:nvPr/>
            </p:nvSpPr>
            <p:spPr>
              <a:xfrm>
                <a:off x="653776" y="4801315"/>
                <a:ext cx="4879093" cy="71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AF357F7-AAFB-41CC-C855-6F1707102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76" y="4801315"/>
                <a:ext cx="4879093" cy="716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6060DFF-BD6C-421D-F97B-658D13365033}"/>
                  </a:ext>
                </a:extLst>
              </p:cNvPr>
              <p:cNvSpPr txBox="1"/>
              <p:nvPr/>
            </p:nvSpPr>
            <p:spPr>
              <a:xfrm>
                <a:off x="6659133" y="4801315"/>
                <a:ext cx="4078874" cy="722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6060DFF-BD6C-421D-F97B-658D13365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33" y="4801315"/>
                <a:ext cx="4078874" cy="7229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乘号 16">
            <a:extLst>
              <a:ext uri="{FF2B5EF4-FFF2-40B4-BE49-F238E27FC236}">
                <a16:creationId xmlns:a16="http://schemas.microsoft.com/office/drawing/2014/main" id="{BAB7D6BC-3578-B2D2-EAA3-9E9EEE1E0815}"/>
              </a:ext>
            </a:extLst>
          </p:cNvPr>
          <p:cNvSpPr/>
          <p:nvPr/>
        </p:nvSpPr>
        <p:spPr>
          <a:xfrm>
            <a:off x="3847015" y="5159714"/>
            <a:ext cx="2248985" cy="150003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614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特殊浮点数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45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728D4C28-744C-D5F5-3F0D-6D6CA1FB811A}"/>
              </a:ext>
            </a:extLst>
          </p:cNvPr>
          <p:cNvSpPr/>
          <p:nvPr/>
        </p:nvSpPr>
        <p:spPr>
          <a:xfrm>
            <a:off x="3064410" y="1021033"/>
            <a:ext cx="308925" cy="4051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+mn-ea"/>
              </a:rPr>
              <a:t>S</a:t>
            </a:r>
            <a:endParaRPr lang="en-US" sz="1400" dirty="0">
              <a:latin typeface="+mn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7CC708D-4EFD-E525-61B5-B233E59D22CE}"/>
              </a:ext>
            </a:extLst>
          </p:cNvPr>
          <p:cNvSpPr/>
          <p:nvPr/>
        </p:nvSpPr>
        <p:spPr>
          <a:xfrm>
            <a:off x="3373335" y="1021033"/>
            <a:ext cx="728766" cy="4051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+mn-ea"/>
              </a:rPr>
              <a:t>E</a:t>
            </a:r>
            <a:endParaRPr lang="en-US" sz="1400" dirty="0">
              <a:latin typeface="+mn-ea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FB33DAA-AA71-B903-78DB-CEADDA3021C8}"/>
              </a:ext>
            </a:extLst>
          </p:cNvPr>
          <p:cNvSpPr/>
          <p:nvPr/>
        </p:nvSpPr>
        <p:spPr>
          <a:xfrm>
            <a:off x="4102100" y="1021033"/>
            <a:ext cx="4479533" cy="4051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+mn-ea"/>
              </a:rPr>
              <a:t>M</a:t>
            </a:r>
            <a:endParaRPr lang="en-US" sz="1400" dirty="0"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8EAB748-468C-D8F9-062C-D76696C2C734}"/>
              </a:ext>
            </a:extLst>
          </p:cNvPr>
          <p:cNvSpPr txBox="1"/>
          <p:nvPr/>
        </p:nvSpPr>
        <p:spPr>
          <a:xfrm flipH="1">
            <a:off x="245067" y="2090171"/>
            <a:ext cx="85804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NaN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01111111111111111111111111111111</a:t>
            </a:r>
            <a:r>
              <a:rPr lang="zh-CN" altLang="en-US" dirty="0"/>
              <a:t>）：非数，如 </a:t>
            </a:r>
            <a:r>
              <a:rPr lang="en-US" altLang="zh-CN" dirty="0" err="1"/>
              <a:t>arcsin</a:t>
            </a:r>
            <a:r>
              <a:rPr lang="en-US" altLang="zh-CN" dirty="0"/>
              <a:t>(3.2), sqrt(-1)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+INF </a:t>
            </a:r>
            <a:r>
              <a:rPr lang="zh-CN" altLang="en-US" dirty="0"/>
              <a:t>（</a:t>
            </a:r>
            <a:r>
              <a:rPr lang="en-US" altLang="zh-CN" dirty="0"/>
              <a:t>01111111100000000000000000000000</a:t>
            </a:r>
            <a:r>
              <a:rPr lang="zh-CN" altLang="en-US" dirty="0"/>
              <a:t>）：正无穷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-INF </a:t>
            </a:r>
            <a:r>
              <a:rPr lang="zh-CN" altLang="en-US" dirty="0"/>
              <a:t>（</a:t>
            </a:r>
            <a:r>
              <a:rPr lang="en-US" altLang="zh-CN" dirty="0"/>
              <a:t>11111111100000000000000000000000</a:t>
            </a:r>
            <a:r>
              <a:rPr lang="zh-CN" altLang="en-US" dirty="0"/>
              <a:t>）：负无穷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643236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浮点数精度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46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7FD0962-9F90-CB0D-FDFA-64692E98C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971810"/>
              </p:ext>
            </p:extLst>
          </p:nvPr>
        </p:nvGraphicFramePr>
        <p:xfrm>
          <a:off x="6444657" y="928120"/>
          <a:ext cx="536892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642">
                  <a:extLst>
                    <a:ext uri="{9D8B030D-6E8A-4147-A177-3AD203B41FA5}">
                      <a16:colId xmlns:a16="http://schemas.microsoft.com/office/drawing/2014/main" val="706564223"/>
                    </a:ext>
                  </a:extLst>
                </a:gridCol>
                <a:gridCol w="1789642">
                  <a:extLst>
                    <a:ext uri="{9D8B030D-6E8A-4147-A177-3AD203B41FA5}">
                      <a16:colId xmlns:a16="http://schemas.microsoft.com/office/drawing/2014/main" val="3907031162"/>
                    </a:ext>
                  </a:extLst>
                </a:gridCol>
                <a:gridCol w="1789642">
                  <a:extLst>
                    <a:ext uri="{9D8B030D-6E8A-4147-A177-3AD203B41FA5}">
                      <a16:colId xmlns:a16="http://schemas.microsoft.com/office/drawing/2014/main" val="33066144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参数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单精度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双精度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24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位数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605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范围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r>
                        <a:rPr lang="en-US" altLang="zh-CN" baseline="30000" dirty="0"/>
                        <a:t>-38</a:t>
                      </a:r>
                      <a:r>
                        <a:rPr lang="en-US" altLang="zh-CN" dirty="0"/>
                        <a:t>, 10</a:t>
                      </a:r>
                      <a:r>
                        <a:rPr lang="en-US" altLang="zh-CN" baseline="30000" dirty="0"/>
                        <a:t>+38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</a:t>
                      </a:r>
                      <a:r>
                        <a:rPr lang="en-US" altLang="zh-CN" baseline="30000" dirty="0"/>
                        <a:t>-308</a:t>
                      </a:r>
                      <a:r>
                        <a:rPr lang="en-US" altLang="zh-CN" baseline="0" dirty="0"/>
                        <a:t>, </a:t>
                      </a:r>
                      <a:r>
                        <a:rPr lang="en-US" altLang="zh-CN" dirty="0"/>
                        <a:t>10</a:t>
                      </a:r>
                      <a:r>
                        <a:rPr lang="en-US" altLang="zh-CN" baseline="30000" dirty="0"/>
                        <a:t>+308</a:t>
                      </a:r>
                      <a:endParaRPr 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525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可表述的数字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</a:t>
                      </a:r>
                      <a:r>
                        <a:rPr lang="zh-CN" altLang="en-US" sz="1800" dirty="0"/>
                        <a:t>×</a:t>
                      </a:r>
                      <a:r>
                        <a:rPr lang="en-US" altLang="zh-CN" sz="1800" dirty="0"/>
                        <a:t>2</a:t>
                      </a:r>
                      <a:r>
                        <a:rPr lang="en-US" altLang="zh-CN" sz="1800" baseline="30000" dirty="0"/>
                        <a:t>31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1.9</a:t>
                      </a:r>
                      <a:r>
                        <a:rPr lang="zh-CN" altLang="en-US" sz="1800" dirty="0"/>
                        <a:t>×</a:t>
                      </a:r>
                      <a:r>
                        <a:rPr lang="en-US" altLang="zh-CN" sz="1800" dirty="0"/>
                        <a:t>2</a:t>
                      </a:r>
                      <a:r>
                        <a:rPr lang="en-US" altLang="zh-CN" sz="1800" baseline="30000" dirty="0"/>
                        <a:t>63</a:t>
                      </a:r>
                      <a:endParaRPr 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328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有效数字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r>
                        <a:rPr lang="zh-CN" altLang="en-US" dirty="0"/>
                        <a:t>位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r>
                        <a:rPr lang="zh-CN" altLang="en-US" dirty="0"/>
                        <a:t>位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85004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2744076-4B86-2DB3-F7ED-C63818425447}"/>
              </a:ext>
            </a:extLst>
          </p:cNvPr>
          <p:cNvSpPr txBox="1"/>
          <p:nvPr/>
        </p:nvSpPr>
        <p:spPr>
          <a:xfrm flipH="1">
            <a:off x="378417" y="1116556"/>
            <a:ext cx="5612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浮点数的表示特点可用数轴来描述：不均匀，离小数点越远，步长越大，越稀疏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同一个指数下，能表示的数是：单精度下</a:t>
            </a:r>
            <a:r>
              <a:rPr lang="en-US" altLang="zh-CN" dirty="0"/>
              <a:t>2</a:t>
            </a:r>
            <a:r>
              <a:rPr lang="en-US" altLang="zh-CN" baseline="30000" dirty="0"/>
              <a:t>23</a:t>
            </a:r>
            <a:r>
              <a:rPr lang="zh-CN" altLang="en-US" dirty="0"/>
              <a:t>，双精度下</a:t>
            </a:r>
            <a:r>
              <a:rPr lang="en-US" altLang="zh-CN" dirty="0"/>
              <a:t>2</a:t>
            </a:r>
            <a:r>
              <a:rPr lang="en-US" altLang="zh-CN" baseline="30000" dirty="0"/>
              <a:t>52</a:t>
            </a:r>
            <a:r>
              <a:rPr lang="zh-CN" altLang="en-US" dirty="0"/>
              <a:t>个</a:t>
            </a:r>
            <a:endParaRPr lang="en-US" altLang="zh-CN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56F1BBB-DEC1-E9F9-75C1-9BF0D0580A9D}"/>
              </a:ext>
            </a:extLst>
          </p:cNvPr>
          <p:cNvCxnSpPr/>
          <p:nvPr/>
        </p:nvCxnSpPr>
        <p:spPr>
          <a:xfrm>
            <a:off x="885825" y="5133975"/>
            <a:ext cx="10029825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FD5777D-ABFB-1979-4FB6-24D5230BE21C}"/>
              </a:ext>
            </a:extLst>
          </p:cNvPr>
          <p:cNvCxnSpPr>
            <a:cxnSpLocks/>
          </p:cNvCxnSpPr>
          <p:nvPr/>
        </p:nvCxnSpPr>
        <p:spPr>
          <a:xfrm flipV="1">
            <a:off x="885825" y="4857750"/>
            <a:ext cx="0" cy="51435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6461A88-9974-B901-BA9A-BB809A4D1B9C}"/>
              </a:ext>
            </a:extLst>
          </p:cNvPr>
          <p:cNvCxnSpPr>
            <a:cxnSpLocks/>
          </p:cNvCxnSpPr>
          <p:nvPr/>
        </p:nvCxnSpPr>
        <p:spPr>
          <a:xfrm flipV="1">
            <a:off x="2247900" y="4857750"/>
            <a:ext cx="0" cy="51435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DD71951-E0CA-8D5E-FA00-14C5CB6BAD64}"/>
              </a:ext>
            </a:extLst>
          </p:cNvPr>
          <p:cNvCxnSpPr>
            <a:cxnSpLocks/>
          </p:cNvCxnSpPr>
          <p:nvPr/>
        </p:nvCxnSpPr>
        <p:spPr>
          <a:xfrm flipV="1">
            <a:off x="4505325" y="4857750"/>
            <a:ext cx="0" cy="51435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B23852D-EBC8-9482-151C-1BA7CA63AB80}"/>
              </a:ext>
            </a:extLst>
          </p:cNvPr>
          <p:cNvCxnSpPr>
            <a:cxnSpLocks/>
          </p:cNvCxnSpPr>
          <p:nvPr/>
        </p:nvCxnSpPr>
        <p:spPr>
          <a:xfrm flipV="1">
            <a:off x="8353425" y="4857750"/>
            <a:ext cx="0" cy="51435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65FD70A-0A24-C117-6059-012D82CE511B}"/>
              </a:ext>
            </a:extLst>
          </p:cNvPr>
          <p:cNvSpPr txBox="1"/>
          <p:nvPr/>
        </p:nvSpPr>
        <p:spPr>
          <a:xfrm flipH="1">
            <a:off x="1903708" y="5410201"/>
            <a:ext cx="688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altLang="zh-CN" baseline="30000" dirty="0"/>
              <a:t>-126</a:t>
            </a:r>
            <a:endParaRPr lang="en-US" altLang="zh-CN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E851A66-24F7-7AAF-FBB2-6B1483B38DFC}"/>
              </a:ext>
            </a:extLst>
          </p:cNvPr>
          <p:cNvSpPr txBox="1"/>
          <p:nvPr/>
        </p:nvSpPr>
        <p:spPr>
          <a:xfrm flipH="1">
            <a:off x="4161133" y="5410201"/>
            <a:ext cx="688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altLang="zh-CN" baseline="30000" dirty="0"/>
              <a:t>-125</a:t>
            </a:r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8F24F99-EF00-9791-5ED5-5D5A5CC21EB4}"/>
              </a:ext>
            </a:extLst>
          </p:cNvPr>
          <p:cNvSpPr txBox="1"/>
          <p:nvPr/>
        </p:nvSpPr>
        <p:spPr>
          <a:xfrm flipH="1">
            <a:off x="8009233" y="5410201"/>
            <a:ext cx="688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altLang="zh-CN" baseline="30000" dirty="0"/>
              <a:t>-124</a:t>
            </a:r>
            <a:endParaRPr lang="en-US" altLang="zh-CN" dirty="0"/>
          </a:p>
        </p:txBody>
      </p:sp>
      <p:sp>
        <p:nvSpPr>
          <p:cNvPr id="20" name="左大括号 19">
            <a:extLst>
              <a:ext uri="{FF2B5EF4-FFF2-40B4-BE49-F238E27FC236}">
                <a16:creationId xmlns:a16="http://schemas.microsoft.com/office/drawing/2014/main" id="{AB651108-3B74-E51A-E9DB-24EB70BE3F27}"/>
              </a:ext>
            </a:extLst>
          </p:cNvPr>
          <p:cNvSpPr/>
          <p:nvPr/>
        </p:nvSpPr>
        <p:spPr>
          <a:xfrm rot="5400000">
            <a:off x="1390111" y="3877220"/>
            <a:ext cx="353492" cy="1362064"/>
          </a:xfrm>
          <a:prstGeom prst="leftBrac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BD7DBDDB-1422-8A71-C187-38793C267F65}"/>
              </a:ext>
            </a:extLst>
          </p:cNvPr>
          <p:cNvSpPr/>
          <p:nvPr/>
        </p:nvSpPr>
        <p:spPr>
          <a:xfrm rot="5400000">
            <a:off x="3247491" y="3477165"/>
            <a:ext cx="353492" cy="2162174"/>
          </a:xfrm>
          <a:prstGeom prst="leftBrac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6843495C-7560-BE60-76FA-7FA91B34264E}"/>
              </a:ext>
            </a:extLst>
          </p:cNvPr>
          <p:cNvSpPr/>
          <p:nvPr/>
        </p:nvSpPr>
        <p:spPr>
          <a:xfrm rot="5400000">
            <a:off x="6300258" y="2681833"/>
            <a:ext cx="353492" cy="3752838"/>
          </a:xfrm>
          <a:prstGeom prst="leftBrac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F3AAD15-B065-F6AC-3E22-A912366313F4}"/>
              </a:ext>
            </a:extLst>
          </p:cNvPr>
          <p:cNvSpPr txBox="1"/>
          <p:nvPr/>
        </p:nvSpPr>
        <p:spPr>
          <a:xfrm flipH="1">
            <a:off x="928447" y="3621772"/>
            <a:ext cx="1362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r>
              <a:rPr lang="en-US" altLang="zh-CN" baseline="30000" dirty="0"/>
              <a:t>23</a:t>
            </a:r>
            <a:r>
              <a:rPr lang="zh-CN" altLang="en-US" dirty="0"/>
              <a:t>或者</a:t>
            </a:r>
            <a:r>
              <a:rPr lang="en-US" altLang="zh-CN" dirty="0"/>
              <a:t>2</a:t>
            </a:r>
            <a:r>
              <a:rPr lang="en-US" altLang="zh-CN" baseline="30000" dirty="0"/>
              <a:t>52</a:t>
            </a:r>
            <a:r>
              <a:rPr lang="zh-CN" altLang="en-US" dirty="0"/>
              <a:t>个数字</a:t>
            </a:r>
            <a:endParaRPr lang="en-US" altLang="zh-CN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A93E7E-E387-0302-7B77-6B0E70CB6149}"/>
              </a:ext>
            </a:extLst>
          </p:cNvPr>
          <p:cNvSpPr txBox="1"/>
          <p:nvPr/>
        </p:nvSpPr>
        <p:spPr>
          <a:xfrm flipH="1">
            <a:off x="2799070" y="3621772"/>
            <a:ext cx="1362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r>
              <a:rPr lang="en-US" altLang="zh-CN" baseline="30000" dirty="0"/>
              <a:t>23</a:t>
            </a:r>
            <a:r>
              <a:rPr lang="zh-CN" altLang="en-US" dirty="0"/>
              <a:t>或者</a:t>
            </a:r>
            <a:r>
              <a:rPr lang="en-US" altLang="zh-CN" dirty="0"/>
              <a:t>2</a:t>
            </a:r>
            <a:r>
              <a:rPr lang="en-US" altLang="zh-CN" baseline="30000" dirty="0"/>
              <a:t>52</a:t>
            </a:r>
            <a:r>
              <a:rPr lang="zh-CN" altLang="en-US" dirty="0"/>
              <a:t>个数字</a:t>
            </a:r>
            <a:endParaRPr lang="en-US" altLang="zh-CN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C1F90E2-D7F1-A81D-B1FB-BC5A0A678D2C}"/>
              </a:ext>
            </a:extLst>
          </p:cNvPr>
          <p:cNvSpPr txBox="1"/>
          <p:nvPr/>
        </p:nvSpPr>
        <p:spPr>
          <a:xfrm flipH="1">
            <a:off x="5763625" y="3621772"/>
            <a:ext cx="1362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r>
              <a:rPr lang="en-US" altLang="zh-CN" baseline="30000" dirty="0"/>
              <a:t>23</a:t>
            </a:r>
            <a:r>
              <a:rPr lang="zh-CN" altLang="en-US" dirty="0"/>
              <a:t>或者</a:t>
            </a:r>
            <a:r>
              <a:rPr lang="en-US" altLang="zh-CN" dirty="0"/>
              <a:t>2</a:t>
            </a:r>
            <a:r>
              <a:rPr lang="en-US" altLang="zh-CN" baseline="30000" dirty="0"/>
              <a:t>52</a:t>
            </a:r>
            <a:r>
              <a:rPr lang="zh-CN" altLang="en-US" dirty="0"/>
              <a:t>个数字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64294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浮点运算单元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47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8F09E87B-9374-AC7C-45E8-4616A0935E45}"/>
              </a:ext>
            </a:extLst>
          </p:cNvPr>
          <p:cNvGrpSpPr/>
          <p:nvPr/>
        </p:nvGrpSpPr>
        <p:grpSpPr>
          <a:xfrm>
            <a:off x="6395239" y="918926"/>
            <a:ext cx="2274216" cy="2146637"/>
            <a:chOff x="2189193" y="1789804"/>
            <a:chExt cx="2274216" cy="214663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913FB44-88E0-DC89-A3CF-9C95AE458B23}"/>
                </a:ext>
              </a:extLst>
            </p:cNvPr>
            <p:cNvSpPr/>
            <p:nvPr/>
          </p:nvSpPr>
          <p:spPr>
            <a:xfrm>
              <a:off x="2189193" y="1789804"/>
              <a:ext cx="2274216" cy="214663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n-ea"/>
                </a:rPr>
                <a:t>CPU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A8116F4-CBF4-566F-EDD2-7FC785472CFD}"/>
                </a:ext>
              </a:extLst>
            </p:cNvPr>
            <p:cNvSpPr/>
            <p:nvPr/>
          </p:nvSpPr>
          <p:spPr>
            <a:xfrm>
              <a:off x="2189193" y="3199907"/>
              <a:ext cx="1889778" cy="73210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浮点运算单元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zh-CN" altLang="en-US" sz="1400" dirty="0">
                  <a:latin typeface="+mn-ea"/>
                </a:rPr>
                <a:t>（</a:t>
              </a:r>
              <a:r>
                <a:rPr lang="en-US" altLang="zh-CN" sz="1400" dirty="0">
                  <a:latin typeface="+mn-ea"/>
                </a:rPr>
                <a:t>Floating Point Unit</a:t>
              </a:r>
              <a:r>
                <a:rPr lang="zh-CN" altLang="en-US" sz="1400" dirty="0">
                  <a:latin typeface="+mn-ea"/>
                </a:rPr>
                <a:t>）</a:t>
              </a:r>
              <a:endParaRPr lang="en-US" sz="1400" dirty="0">
                <a:latin typeface="+mn-ea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F052BD8E-AA99-C0AF-C273-D8D95E5EC66D}"/>
              </a:ext>
            </a:extLst>
          </p:cNvPr>
          <p:cNvSpPr txBox="1"/>
          <p:nvPr/>
        </p:nvSpPr>
        <p:spPr>
          <a:xfrm flipH="1">
            <a:off x="307322" y="1314390"/>
            <a:ext cx="4886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实现浮点数计算的硬件电路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速度远远快于软件模拟的浮点运算函数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05D565D-AA42-4046-2DC1-72D030810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885" y="3614608"/>
            <a:ext cx="6249272" cy="257210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CF32DA5-1751-5106-0212-909FE05D502D}"/>
              </a:ext>
            </a:extLst>
          </p:cNvPr>
          <p:cNvSpPr/>
          <p:nvPr/>
        </p:nvSpPr>
        <p:spPr>
          <a:xfrm>
            <a:off x="5791885" y="3614608"/>
            <a:ext cx="398833" cy="20114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43612D8-89F9-DCA1-B1DF-056A99517DC0}"/>
              </a:ext>
            </a:extLst>
          </p:cNvPr>
          <p:cNvSpPr/>
          <p:nvPr/>
        </p:nvSpPr>
        <p:spPr>
          <a:xfrm>
            <a:off x="7532347" y="4370659"/>
            <a:ext cx="398833" cy="20114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5187271-8F09-ED2F-AE7D-ACBD69681B73}"/>
              </a:ext>
            </a:extLst>
          </p:cNvPr>
          <p:cNvSpPr txBox="1"/>
          <p:nvPr/>
        </p:nvSpPr>
        <p:spPr>
          <a:xfrm flipH="1">
            <a:off x="307322" y="2872981"/>
            <a:ext cx="4886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CPU</a:t>
            </a:r>
            <a:r>
              <a:rPr lang="zh-CN" altLang="en-US" dirty="0"/>
              <a:t>还有很多</a:t>
            </a:r>
            <a:r>
              <a:rPr lang="zh-CN" altLang="en-US"/>
              <a:t>辅助指令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FMA</a:t>
            </a:r>
            <a:r>
              <a:rPr lang="zh-CN" altLang="en-US" dirty="0"/>
              <a:t>：快速乘加 </a:t>
            </a:r>
            <a:r>
              <a:rPr lang="en-US" altLang="zh-CN" dirty="0"/>
              <a:t>a*</a:t>
            </a:r>
            <a:r>
              <a:rPr lang="en-US" altLang="zh-CN" dirty="0" err="1"/>
              <a:t>b+c</a:t>
            </a:r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8849362-D69B-2344-D474-C0CE5A178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662" y="4571807"/>
            <a:ext cx="3063976" cy="73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90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FF0EF-9D6C-1441-4B01-AF3398ACD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BBBF35C-6648-3AEB-CB69-78C64C186CB2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编程语言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1BFB91-84DC-7396-0215-C91406A7FDB1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48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DF1EDD29-0522-5062-1A45-62F49966FD9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6EA7204-D633-9F89-AA6A-0CA883ED9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77331"/>
              </p:ext>
            </p:extLst>
          </p:nvPr>
        </p:nvGraphicFramePr>
        <p:xfrm>
          <a:off x="230700" y="920105"/>
          <a:ext cx="489819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515">
                  <a:extLst>
                    <a:ext uri="{9D8B030D-6E8A-4147-A177-3AD203B41FA5}">
                      <a16:colId xmlns:a16="http://schemas.microsoft.com/office/drawing/2014/main" val="3250030451"/>
                    </a:ext>
                  </a:extLst>
                </a:gridCol>
                <a:gridCol w="1918887">
                  <a:extLst>
                    <a:ext uri="{9D8B030D-6E8A-4147-A177-3AD203B41FA5}">
                      <a16:colId xmlns:a16="http://schemas.microsoft.com/office/drawing/2014/main" val="2536900105"/>
                    </a:ext>
                  </a:extLst>
                </a:gridCol>
                <a:gridCol w="1795788">
                  <a:extLst>
                    <a:ext uri="{9D8B030D-6E8A-4147-A177-3AD203B41FA5}">
                      <a16:colId xmlns:a16="http://schemas.microsoft.com/office/drawing/2014/main" val="4261536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底层语言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高层语言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809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代表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C++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Fortran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Python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 err="1"/>
                        <a:t>Matlab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34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运行效率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上限极高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有瓶颈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04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开发效率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非常高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289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对用户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比较友好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比较友好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14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运行方式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编译型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解释型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475988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0B7ECF93-A5DE-87B8-36A4-0C1E15DF0E99}"/>
              </a:ext>
            </a:extLst>
          </p:cNvPr>
          <p:cNvSpPr txBox="1"/>
          <p:nvPr/>
        </p:nvSpPr>
        <p:spPr>
          <a:xfrm flipH="1">
            <a:off x="1108627" y="3498612"/>
            <a:ext cx="355442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C++</a:t>
            </a:r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nn-N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a[</a:t>
            </a:r>
            <a:r>
              <a:rPr lang="nn-N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b[</a:t>
            </a:r>
            <a:r>
              <a:rPr lang="nn-N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c[</a:t>
            </a:r>
            <a:r>
              <a:rPr lang="nn-N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nn-N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nn-N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lang="nn-N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++i)</a:t>
            </a:r>
          </a:p>
          <a:p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c[i] = a[i]*b[i];</a:t>
            </a:r>
          </a:p>
          <a:p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DD7FF79-B4F6-5DDA-1B30-473AEFC53D4A}"/>
              </a:ext>
            </a:extLst>
          </p:cNvPr>
          <p:cNvSpPr txBox="1"/>
          <p:nvPr/>
        </p:nvSpPr>
        <p:spPr>
          <a:xfrm flipH="1">
            <a:off x="1108627" y="5565338"/>
            <a:ext cx="355441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Python</a:t>
            </a:r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c =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np.multiply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(a, b)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A52666-021F-30A0-166E-50EA0FE28640}"/>
              </a:ext>
            </a:extLst>
          </p:cNvPr>
          <p:cNvSpPr txBox="1"/>
          <p:nvPr/>
        </p:nvSpPr>
        <p:spPr>
          <a:xfrm>
            <a:off x="6160458" y="119695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/>
              <a:t>C++</a:t>
            </a:r>
          </a:p>
          <a:p>
            <a:pPr algn="l"/>
            <a:r>
              <a:rPr lang="zh-CN" altLang="en-US" dirty="0"/>
              <a:t>源代码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1A2DEB-ADEA-82A2-6B29-01E78FF51A7A}"/>
              </a:ext>
            </a:extLst>
          </p:cNvPr>
          <p:cNvSpPr txBox="1"/>
          <p:nvPr/>
        </p:nvSpPr>
        <p:spPr>
          <a:xfrm>
            <a:off x="7027242" y="11507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/>
              <a:t>编译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6A3B4D-526F-F1EC-4533-8958BD58B95A}"/>
              </a:ext>
            </a:extLst>
          </p:cNvPr>
          <p:cNvSpPr txBox="1"/>
          <p:nvPr/>
        </p:nvSpPr>
        <p:spPr>
          <a:xfrm>
            <a:off x="6160458" y="2434917"/>
            <a:ext cx="878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/>
              <a:t>Python</a:t>
            </a:r>
          </a:p>
          <a:p>
            <a:pPr algn="l"/>
            <a:r>
              <a:rPr lang="zh-CN" altLang="en-US" dirty="0"/>
              <a:t>源代码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961BDA-5A8A-D4BB-41AE-17EFAB5A615C}"/>
              </a:ext>
            </a:extLst>
          </p:cNvPr>
          <p:cNvSpPr txBox="1"/>
          <p:nvPr/>
        </p:nvSpPr>
        <p:spPr>
          <a:xfrm>
            <a:off x="7750747" y="2573417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/>
              <a:t>Python</a:t>
            </a:r>
            <a:r>
              <a:rPr lang="zh-CN" altLang="en-US" dirty="0"/>
              <a:t>解释器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D61D395-858C-E6BA-FA31-76E556E4B237}"/>
              </a:ext>
            </a:extLst>
          </p:cNvPr>
          <p:cNvSpPr txBox="1"/>
          <p:nvPr/>
        </p:nvSpPr>
        <p:spPr>
          <a:xfrm>
            <a:off x="10074847" y="195798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/>
              <a:t>本机代码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3B1BED1-85AD-6EAE-F1A7-EB74136B2C0B}"/>
              </a:ext>
            </a:extLst>
          </p:cNvPr>
          <p:cNvSpPr txBox="1"/>
          <p:nvPr/>
        </p:nvSpPr>
        <p:spPr>
          <a:xfrm>
            <a:off x="7866965" y="13523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/>
              <a:t>二进制文件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9A3529A-0B82-49D5-5785-2FBEE4CE92C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039225" y="2758083"/>
            <a:ext cx="711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3CFFA73-F3DB-EC75-F905-3EF554D278D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9322011" y="2142649"/>
            <a:ext cx="752836" cy="615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8AD3EE0-9AB2-8EA0-CE46-8231420B4735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7037621" y="1520120"/>
            <a:ext cx="829344" cy="16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518D17A-AC1A-5651-9327-4AEDA287981C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9205793" y="1536998"/>
            <a:ext cx="869054" cy="605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2CEE0698-9EF4-CCF9-FD84-E8F393493F80}"/>
              </a:ext>
            </a:extLst>
          </p:cNvPr>
          <p:cNvSpPr txBox="1"/>
          <p:nvPr/>
        </p:nvSpPr>
        <p:spPr>
          <a:xfrm flipH="1">
            <a:off x="6096000" y="4163834"/>
            <a:ext cx="533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现代</a:t>
            </a:r>
            <a:r>
              <a:rPr lang="en-US" altLang="zh-CN" dirty="0"/>
              <a:t>Python</a:t>
            </a:r>
            <a:r>
              <a:rPr lang="zh-CN" altLang="en-US" dirty="0"/>
              <a:t>也可以使用动态编译技术，加速运行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利用</a:t>
            </a:r>
            <a:r>
              <a:rPr lang="en-US" altLang="zh-CN" dirty="0"/>
              <a:t>C++</a:t>
            </a:r>
            <a:r>
              <a:rPr lang="zh-CN" altLang="en-US" dirty="0"/>
              <a:t>为</a:t>
            </a:r>
            <a:r>
              <a:rPr lang="en-US" altLang="zh-CN" dirty="0"/>
              <a:t>Python</a:t>
            </a:r>
            <a:r>
              <a:rPr lang="zh-CN" altLang="en-US" dirty="0"/>
              <a:t>做扩展也可以大大提升速度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Numpy</a:t>
            </a:r>
            <a:r>
              <a:rPr lang="zh-CN" altLang="en-US" dirty="0"/>
              <a:t>的效率非常高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0230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E8BAF-C8F0-4847-6A4E-59099B145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2E33D7E-50B6-9547-D393-C418F694CEC2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数值算法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9BF687-A054-DAE6-5393-099B1B10A697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49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5CAF3D1-3B3E-B3B6-EDCB-26C80B8413ED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7470A9B9-2A8C-B36F-720A-EBAC62566420}"/>
              </a:ext>
            </a:extLst>
          </p:cNvPr>
          <p:cNvSpPr txBox="1"/>
          <p:nvPr/>
        </p:nvSpPr>
        <p:spPr>
          <a:xfrm flipH="1">
            <a:off x="114300" y="868184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数学上精确的公式，不一定适合直接写成程序</a:t>
            </a:r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CBB08ED-882F-D362-7E27-5851D18C03B1}"/>
              </a:ext>
            </a:extLst>
          </p:cNvPr>
          <p:cNvSpPr txBox="1"/>
          <p:nvPr/>
        </p:nvSpPr>
        <p:spPr>
          <a:xfrm flipH="1">
            <a:off x="419100" y="1649234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例：向量正交化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Gram-Schmidt</a:t>
            </a:r>
            <a:r>
              <a:rPr lang="zh-CN" altLang="en-US" dirty="0"/>
              <a:t>正交化，舍入误差大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J"/>
            </a:pPr>
            <a:r>
              <a:rPr lang="zh-CN" altLang="en-US" dirty="0">
                <a:sym typeface="Wingdings" panose="05000000000000000000" pitchFamily="2" charset="2"/>
              </a:rPr>
              <a:t>奇异值分解更好</a:t>
            </a:r>
            <a:endParaRPr lang="en-US" altLang="zh-CN" dirty="0">
              <a:sym typeface="Wingdings" panose="05000000000000000000" pitchFamily="2" charset="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CD15C1B-EFEE-672E-2C6F-52031491D93D}"/>
              </a:ext>
            </a:extLst>
          </p:cNvPr>
          <p:cNvSpPr txBox="1"/>
          <p:nvPr/>
        </p:nvSpPr>
        <p:spPr>
          <a:xfrm flipH="1">
            <a:off x="419100" y="34290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例：</a:t>
            </a:r>
            <a:r>
              <a:rPr lang="en-US" altLang="zh-CN" dirty="0"/>
              <a:t> Lagrange</a:t>
            </a:r>
            <a:r>
              <a:rPr lang="zh-CN" altLang="en-US" dirty="0"/>
              <a:t>插值公式</a:t>
            </a:r>
            <a:endParaRPr lang="en-US" altLang="zh-CN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CA58F65-29F2-579E-BB33-DFB1F3F2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0" y="4629329"/>
            <a:ext cx="4393034" cy="152680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9BD4670-3DC2-6EFC-F69C-0CB1DC8178EC}"/>
              </a:ext>
            </a:extLst>
          </p:cNvPr>
          <p:cNvSpPr txBox="1"/>
          <p:nvPr/>
        </p:nvSpPr>
        <p:spPr>
          <a:xfrm flipH="1">
            <a:off x="6191250" y="4029164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Wingdings" panose="05000000000000000000" pitchFamily="2" charset="2"/>
              </a:rPr>
              <a:t> 直接插值</a:t>
            </a:r>
            <a:endParaRPr lang="en-US" altLang="zh-CN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00F6117-5A3A-0668-9E38-C9456E72444E}"/>
              </a:ext>
            </a:extLst>
          </p:cNvPr>
          <p:cNvSpPr txBox="1"/>
          <p:nvPr/>
        </p:nvSpPr>
        <p:spPr>
          <a:xfrm flipH="1">
            <a:off x="584200" y="4029164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Wingdings" panose="05000000000000000000" pitchFamily="2" charset="2"/>
              </a:rPr>
              <a:t> 计算系数，舍入误差大</a:t>
            </a:r>
            <a:endParaRPr lang="en-US" altLang="zh-CN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DF7F233-3852-1DFB-ACF4-355D33712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18" y="4961991"/>
            <a:ext cx="4401164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CPU</a:t>
            </a:r>
            <a:r>
              <a:rPr lang="zh-CN" altLang="en-US" sz="3600" dirty="0"/>
              <a:t>裸片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5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片 13" descr="图表&#10;&#10;中度可信度描述已自动生成">
            <a:extLst>
              <a:ext uri="{FF2B5EF4-FFF2-40B4-BE49-F238E27FC236}">
                <a16:creationId xmlns:a16="http://schemas.microsoft.com/office/drawing/2014/main" id="{C196EADB-D838-2A93-3184-D1CFAABF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94" y="805260"/>
            <a:ext cx="8562763" cy="568340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F63EED2-1ADA-1DA8-3AC9-AA623172AA99}"/>
              </a:ext>
            </a:extLst>
          </p:cNvPr>
          <p:cNvSpPr txBox="1"/>
          <p:nvPr/>
        </p:nvSpPr>
        <p:spPr>
          <a:xfrm flipH="1">
            <a:off x="0" y="1011727"/>
            <a:ext cx="34135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Intel's </a:t>
            </a:r>
            <a:r>
              <a:rPr lang="en-US" altLang="zh-CN" dirty="0" err="1"/>
              <a:t>Kaby</a:t>
            </a:r>
            <a:r>
              <a:rPr lang="en-US" altLang="zh-CN" dirty="0"/>
              <a:t> Lake Quad Core Desktop Processors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发布于</a:t>
            </a:r>
            <a:r>
              <a:rPr lang="en-US" altLang="zh-CN" dirty="0"/>
              <a:t>2017</a:t>
            </a:r>
            <a:r>
              <a:rPr lang="zh-CN" altLang="en-US" dirty="0"/>
              <a:t>年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Source: https://en.wikichip.org/wiki/intel/core_i7/i7-7700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5138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6089A-EFE7-F496-3DE8-BC6061282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2ED862F-1465-30FD-843A-625C26A4EF8A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数值算法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B508F9-24AE-AD1A-DAFB-BC23978AB59F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50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28460AF-8FAD-4AB7-D91E-2A6388C84F98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E473D1A5-CEEA-A685-F594-68AD619CD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052850"/>
            <a:ext cx="5020589" cy="5227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2370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F01FC-02F9-7081-9AA4-0FB01012D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2944B97-D0BF-6E33-839B-1F5181935B1C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非数值算法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315553-D56D-E3CB-C6F4-B770D433E9E9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51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1F9881A6-642A-E453-D746-A8AF54AAA624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EB9B2B32-6920-CC71-529A-D71AB9CB1D80}"/>
              </a:ext>
            </a:extLst>
          </p:cNvPr>
          <p:cNvSpPr txBox="1"/>
          <p:nvPr/>
        </p:nvSpPr>
        <p:spPr>
          <a:xfrm flipH="1">
            <a:off x="95250" y="771386"/>
            <a:ext cx="85026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数据结构：</a:t>
            </a:r>
            <a:r>
              <a:rPr lang="en-US" altLang="zh-CN" dirty="0"/>
              <a:t> vector, stack, deque, set, map, 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经典算法：贪心法、分治法、动态规划、图论算法、位算法、随机算法 </a:t>
            </a:r>
            <a:r>
              <a:rPr lang="en-US" altLang="zh-CN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多数数据结构和算法都有现成库可以调用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E6DC00-EA3F-A810-32E7-377D5B026381}"/>
              </a:ext>
            </a:extLst>
          </p:cNvPr>
          <p:cNvSpPr txBox="1"/>
          <p:nvPr/>
        </p:nvSpPr>
        <p:spPr>
          <a:xfrm flipH="1">
            <a:off x="279400" y="2809736"/>
            <a:ext cx="850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例：正整数系数方程所有正整数解</a:t>
            </a:r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4EB4017-FA87-3FDD-C109-6342F9E8FAC5}"/>
                  </a:ext>
                </a:extLst>
              </p:cNvPr>
              <p:cNvSpPr txBox="1"/>
              <p:nvPr/>
            </p:nvSpPr>
            <p:spPr>
              <a:xfrm>
                <a:off x="2736576" y="3370758"/>
                <a:ext cx="5416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𝕫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4EB4017-FA87-3FDD-C109-6342F9E8F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576" y="3370758"/>
                <a:ext cx="5416355" cy="369332"/>
              </a:xfrm>
              <a:prstGeom prst="rect">
                <a:avLst/>
              </a:prstGeom>
              <a:blipFill>
                <a:blip r:embed="rId2"/>
                <a:stretch>
                  <a:fillRect l="-225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5166539D-2682-9E52-411B-9665566BE40F}"/>
              </a:ext>
            </a:extLst>
          </p:cNvPr>
          <p:cNvSpPr txBox="1"/>
          <p:nvPr/>
        </p:nvSpPr>
        <p:spPr>
          <a:xfrm flipH="1">
            <a:off x="736326" y="3912566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分治法：转化为一个</a:t>
            </a:r>
            <a:r>
              <a:rPr lang="en-US" altLang="zh-CN" dirty="0"/>
              <a:t>1</a:t>
            </a:r>
            <a:r>
              <a:rPr lang="zh-CN" altLang="en-US" dirty="0"/>
              <a:t>元和</a:t>
            </a:r>
            <a:r>
              <a:rPr lang="en-US" altLang="zh-CN" i="1" dirty="0"/>
              <a:t>n</a:t>
            </a:r>
            <a:r>
              <a:rPr lang="en-US" altLang="zh-CN" dirty="0"/>
              <a:t>-1</a:t>
            </a:r>
            <a:r>
              <a:rPr lang="zh-CN" altLang="en-US" dirty="0"/>
              <a:t>元方程的求解</a:t>
            </a:r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A9E4CA-700B-F2E4-F167-8031FA9D758F}"/>
                  </a:ext>
                </a:extLst>
              </p:cNvPr>
              <p:cNvSpPr txBox="1"/>
              <p:nvPr/>
            </p:nvSpPr>
            <p:spPr>
              <a:xfrm>
                <a:off x="2869926" y="4559896"/>
                <a:ext cx="14132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A9E4CA-700B-F2E4-F167-8031FA9D7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26" y="4559896"/>
                <a:ext cx="1413271" cy="369332"/>
              </a:xfrm>
              <a:prstGeom prst="rect">
                <a:avLst/>
              </a:prstGeom>
              <a:blipFill>
                <a:blip r:embed="rId3"/>
                <a:stretch>
                  <a:fillRect l="-2155" r="-431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56DFCC1-45CD-8950-60FF-55685F39FF89}"/>
                  </a:ext>
                </a:extLst>
              </p:cNvPr>
              <p:cNvSpPr txBox="1"/>
              <p:nvPr/>
            </p:nvSpPr>
            <p:spPr>
              <a:xfrm>
                <a:off x="3427413" y="4494591"/>
                <a:ext cx="625792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56DFCC1-45CD-8950-60FF-55685F39F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413" y="4494591"/>
                <a:ext cx="6257924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044E91E-59AD-6D4D-314B-2E7A9DB67351}"/>
                  </a:ext>
                </a:extLst>
              </p:cNvPr>
              <p:cNvSpPr txBox="1"/>
              <p:nvPr/>
            </p:nvSpPr>
            <p:spPr>
              <a:xfrm>
                <a:off x="2339976" y="5435253"/>
                <a:ext cx="625792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044E91E-59AD-6D4D-314B-2E7A9DB67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976" y="5435253"/>
                <a:ext cx="6257924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2DDBF9F-ED11-917C-C716-E8B9B5AD06E1}"/>
                  </a:ext>
                </a:extLst>
              </p:cNvPr>
              <p:cNvSpPr txBox="1"/>
              <p:nvPr/>
            </p:nvSpPr>
            <p:spPr>
              <a:xfrm>
                <a:off x="5629986" y="5435254"/>
                <a:ext cx="625792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2DDBF9F-ED11-917C-C716-E8B9B5AD0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986" y="5435254"/>
                <a:ext cx="6257924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5854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总结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52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D3019D7B-E7FF-858D-F5D6-8BAFFCDD11E5}"/>
              </a:ext>
            </a:extLst>
          </p:cNvPr>
          <p:cNvSpPr txBox="1"/>
          <p:nvPr/>
        </p:nvSpPr>
        <p:spPr>
          <a:xfrm flipH="1">
            <a:off x="373417" y="949557"/>
            <a:ext cx="58545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CPU</a:t>
            </a:r>
            <a:r>
              <a:rPr lang="zh-CN" altLang="en-US" dirty="0"/>
              <a:t>指令周期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处理器流水线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指令分支预测器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存储器层次结构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向量化指令集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多</a:t>
            </a:r>
            <a:r>
              <a:rPr lang="en-US" altLang="zh-CN" dirty="0"/>
              <a:t>CPU</a:t>
            </a:r>
            <a:r>
              <a:rPr lang="zh-CN" altLang="en-US" dirty="0"/>
              <a:t>的</a:t>
            </a:r>
            <a:r>
              <a:rPr lang="en-US" altLang="zh-CN" dirty="0"/>
              <a:t>NUMA</a:t>
            </a:r>
            <a:r>
              <a:rPr lang="zh-CN" altLang="en-US" dirty="0"/>
              <a:t>架构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浮点数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98E871-266A-FE30-3BBD-5417A89B46DF}"/>
              </a:ext>
            </a:extLst>
          </p:cNvPr>
          <p:cNvSpPr txBox="1"/>
          <p:nvPr/>
        </p:nvSpPr>
        <p:spPr>
          <a:xfrm flipH="1">
            <a:off x="4543987" y="1490008"/>
            <a:ext cx="37541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缓存优化</a:t>
            </a:r>
            <a:endParaRPr lang="en-US" altLang="zh-CN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向量化指令集</a:t>
            </a:r>
            <a:endParaRPr lang="en-US" altLang="zh-CN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多</a:t>
            </a:r>
            <a:r>
              <a:rPr lang="en-US" altLang="zh-C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CPU</a:t>
            </a:r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并行</a:t>
            </a:r>
            <a:endParaRPr lang="en-US" altLang="zh-CN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7145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CPU</a:t>
            </a:r>
            <a:r>
              <a:rPr lang="zh-CN" altLang="en-US" sz="3600" dirty="0"/>
              <a:t>结构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6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FA459A4-F44A-FD31-B7ED-3825C78DC50D}"/>
              </a:ext>
            </a:extLst>
          </p:cNvPr>
          <p:cNvSpPr txBox="1"/>
          <p:nvPr/>
        </p:nvSpPr>
        <p:spPr>
          <a:xfrm flipH="1">
            <a:off x="335969" y="795165"/>
            <a:ext cx="8232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主要包括</a:t>
            </a:r>
            <a:r>
              <a:rPr lang="zh-CN" altLang="en-US" dirty="0">
                <a:solidFill>
                  <a:srgbClr val="FF0000"/>
                </a:solidFill>
              </a:rPr>
              <a:t>控制单元、算数逻辑单元和存储单元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具体细节与型号有关</a:t>
            </a:r>
            <a:endParaRPr lang="en-US" altLang="zh-CN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39DE5E8-7F67-4EE2-7FD5-071B3DAA30C1}"/>
              </a:ext>
            </a:extLst>
          </p:cNvPr>
          <p:cNvGrpSpPr/>
          <p:nvPr/>
        </p:nvGrpSpPr>
        <p:grpSpPr>
          <a:xfrm>
            <a:off x="381077" y="2084762"/>
            <a:ext cx="10515525" cy="4403905"/>
            <a:chOff x="237066" y="2333587"/>
            <a:chExt cx="10515525" cy="440390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A63A16D-1205-35EA-2A42-E4516C4B425C}"/>
                </a:ext>
              </a:extLst>
            </p:cNvPr>
            <p:cNvSpPr/>
            <p:nvPr/>
          </p:nvSpPr>
          <p:spPr>
            <a:xfrm>
              <a:off x="237066" y="2333587"/>
              <a:ext cx="8734369" cy="440390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+mn-ea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6ADE033-9B45-AF86-E60D-F4A0A6128528}"/>
                </a:ext>
              </a:extLst>
            </p:cNvPr>
            <p:cNvSpPr txBox="1"/>
            <p:nvPr/>
          </p:nvSpPr>
          <p:spPr>
            <a:xfrm>
              <a:off x="8696186" y="3596595"/>
              <a:ext cx="13763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+mn-ea"/>
                </a:rPr>
                <a:t>内存总线</a:t>
              </a:r>
              <a:endParaRPr lang="en-US" altLang="zh-CN" sz="1400" dirty="0">
                <a:latin typeface="+mn-ea"/>
              </a:endParaRPr>
            </a:p>
          </p:txBody>
        </p:sp>
        <p:sp>
          <p:nvSpPr>
            <p:cNvPr id="9" name="箭头: 左右 8">
              <a:extLst>
                <a:ext uri="{FF2B5EF4-FFF2-40B4-BE49-F238E27FC236}">
                  <a16:creationId xmlns:a16="http://schemas.microsoft.com/office/drawing/2014/main" id="{33CFD58E-BCA8-E491-213C-416C0E5DDBBA}"/>
                </a:ext>
              </a:extLst>
            </p:cNvPr>
            <p:cNvSpPr/>
            <p:nvPr/>
          </p:nvSpPr>
          <p:spPr>
            <a:xfrm>
              <a:off x="8987173" y="3958091"/>
              <a:ext cx="883351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9F47AAB-0732-52D0-F831-586F22232B9D}"/>
                </a:ext>
              </a:extLst>
            </p:cNvPr>
            <p:cNvSpPr/>
            <p:nvPr/>
          </p:nvSpPr>
          <p:spPr>
            <a:xfrm>
              <a:off x="402768" y="6126632"/>
              <a:ext cx="2218579" cy="52928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算术逻辑单元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Arithmetic Logic</a:t>
              </a:r>
              <a:r>
                <a:rPr lang="en-US" sz="1400" dirty="0">
                  <a:latin typeface="+mn-ea"/>
                </a:rPr>
                <a:t> Unit</a:t>
              </a:r>
            </a:p>
          </p:txBody>
        </p:sp>
        <p:sp>
          <p:nvSpPr>
            <p:cNvPr id="16" name="箭头: 左右 15">
              <a:extLst>
                <a:ext uri="{FF2B5EF4-FFF2-40B4-BE49-F238E27FC236}">
                  <a16:creationId xmlns:a16="http://schemas.microsoft.com/office/drawing/2014/main" id="{2FBAAADE-8EF8-7765-1F7C-2F5371D72D6D}"/>
                </a:ext>
              </a:extLst>
            </p:cNvPr>
            <p:cNvSpPr/>
            <p:nvPr/>
          </p:nvSpPr>
          <p:spPr>
            <a:xfrm rot="16200000">
              <a:off x="1192553" y="5568778"/>
              <a:ext cx="639010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6E7DDE6-7246-F026-5D5F-81FB1FC33421}"/>
                </a:ext>
              </a:extLst>
            </p:cNvPr>
            <p:cNvSpPr/>
            <p:nvPr/>
          </p:nvSpPr>
          <p:spPr>
            <a:xfrm>
              <a:off x="335970" y="2754489"/>
              <a:ext cx="1635570" cy="153878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控制单元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Control Unit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3EBEE9C-3CF7-9037-C2EE-635DDA1E6077}"/>
                </a:ext>
              </a:extLst>
            </p:cNvPr>
            <p:cNvSpPr/>
            <p:nvPr/>
          </p:nvSpPr>
          <p:spPr>
            <a:xfrm>
              <a:off x="745068" y="4948471"/>
              <a:ext cx="1304318" cy="5292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数据寄存器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Data Register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22DA0D1F-424F-6600-2C12-5AF64F90F870}"/>
                </a:ext>
              </a:extLst>
            </p:cNvPr>
            <p:cNvSpPr/>
            <p:nvPr/>
          </p:nvSpPr>
          <p:spPr>
            <a:xfrm>
              <a:off x="9677936" y="5090082"/>
              <a:ext cx="1074655" cy="52481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三级缓存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L3 Cache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38" name="箭头: 左右 37">
              <a:extLst>
                <a:ext uri="{FF2B5EF4-FFF2-40B4-BE49-F238E27FC236}">
                  <a16:creationId xmlns:a16="http://schemas.microsoft.com/office/drawing/2014/main" id="{EC6DFB45-1332-58E3-4C3B-408AB4408718}"/>
                </a:ext>
              </a:extLst>
            </p:cNvPr>
            <p:cNvSpPr/>
            <p:nvPr/>
          </p:nvSpPr>
          <p:spPr>
            <a:xfrm>
              <a:off x="2049386" y="4986868"/>
              <a:ext cx="637880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箭头: 左右 38">
              <a:extLst>
                <a:ext uri="{FF2B5EF4-FFF2-40B4-BE49-F238E27FC236}">
                  <a16:creationId xmlns:a16="http://schemas.microsoft.com/office/drawing/2014/main" id="{4A5E7BDF-31BB-6189-BFF7-3AC2DB5EF08F}"/>
                </a:ext>
              </a:extLst>
            </p:cNvPr>
            <p:cNvSpPr/>
            <p:nvPr/>
          </p:nvSpPr>
          <p:spPr>
            <a:xfrm rot="16200000">
              <a:off x="9933086" y="4509700"/>
              <a:ext cx="637880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ABD0AAA-4BEE-5F92-0DE6-2DC0A327401E}"/>
                </a:ext>
              </a:extLst>
            </p:cNvPr>
            <p:cNvSpPr/>
            <p:nvPr/>
          </p:nvSpPr>
          <p:spPr>
            <a:xfrm>
              <a:off x="4426965" y="4950706"/>
              <a:ext cx="1074655" cy="52481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二级缓存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L2 Cache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47" name="箭头: 左右 46">
              <a:extLst>
                <a:ext uri="{FF2B5EF4-FFF2-40B4-BE49-F238E27FC236}">
                  <a16:creationId xmlns:a16="http://schemas.microsoft.com/office/drawing/2014/main" id="{5BBD1936-8C62-2AB7-3320-6F205F2FACE6}"/>
                </a:ext>
              </a:extLst>
            </p:cNvPr>
            <p:cNvSpPr/>
            <p:nvPr/>
          </p:nvSpPr>
          <p:spPr>
            <a:xfrm>
              <a:off x="5513666" y="4986868"/>
              <a:ext cx="2362463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7AE32CC-FFE2-A428-0870-684F812ECB40}"/>
                </a:ext>
              </a:extLst>
            </p:cNvPr>
            <p:cNvSpPr/>
            <p:nvPr/>
          </p:nvSpPr>
          <p:spPr>
            <a:xfrm>
              <a:off x="2702383" y="4950706"/>
              <a:ext cx="1074655" cy="52481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一级缓存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L1 Cache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49" name="箭头: 左右 48">
              <a:extLst>
                <a:ext uri="{FF2B5EF4-FFF2-40B4-BE49-F238E27FC236}">
                  <a16:creationId xmlns:a16="http://schemas.microsoft.com/office/drawing/2014/main" id="{45424E92-9F30-EE07-B87F-53F368084C3E}"/>
                </a:ext>
              </a:extLst>
            </p:cNvPr>
            <p:cNvSpPr/>
            <p:nvPr/>
          </p:nvSpPr>
          <p:spPr>
            <a:xfrm>
              <a:off x="3789085" y="4986868"/>
              <a:ext cx="637880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08EA27A-A93B-99C7-392D-07B8FF2E1716}"/>
                </a:ext>
              </a:extLst>
            </p:cNvPr>
            <p:cNvSpPr/>
            <p:nvPr/>
          </p:nvSpPr>
          <p:spPr>
            <a:xfrm>
              <a:off x="9887639" y="3957893"/>
              <a:ext cx="720911" cy="45248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内存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EE389B1-972F-9C90-1C50-4BC797A995C2}"/>
                </a:ext>
              </a:extLst>
            </p:cNvPr>
            <p:cNvSpPr/>
            <p:nvPr/>
          </p:nvSpPr>
          <p:spPr>
            <a:xfrm>
              <a:off x="2702383" y="3695686"/>
              <a:ext cx="1621610" cy="52481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指令缓存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en-US" altLang="zh-CN" sz="1400" dirty="0">
                  <a:latin typeface="+mn-ea"/>
                </a:rPr>
                <a:t>Instruction Cache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B236688-8F8D-6110-6BA9-9F761CA3CC5B}"/>
                </a:ext>
              </a:extLst>
            </p:cNvPr>
            <p:cNvSpPr/>
            <p:nvPr/>
          </p:nvSpPr>
          <p:spPr>
            <a:xfrm>
              <a:off x="7891868" y="2985469"/>
              <a:ext cx="1079566" cy="249004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内存控制器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25" name="箭头: 左右 24">
              <a:extLst>
                <a:ext uri="{FF2B5EF4-FFF2-40B4-BE49-F238E27FC236}">
                  <a16:creationId xmlns:a16="http://schemas.microsoft.com/office/drawing/2014/main" id="{115B2EF6-62AD-CE9D-5C03-AFD3658F012D}"/>
                </a:ext>
              </a:extLst>
            </p:cNvPr>
            <p:cNvSpPr/>
            <p:nvPr/>
          </p:nvSpPr>
          <p:spPr>
            <a:xfrm>
              <a:off x="4323993" y="3731848"/>
              <a:ext cx="3552136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箭头: 左右 27">
              <a:extLst>
                <a:ext uri="{FF2B5EF4-FFF2-40B4-BE49-F238E27FC236}">
                  <a16:creationId xmlns:a16="http://schemas.microsoft.com/office/drawing/2014/main" id="{60EFD40B-8CF6-3859-BC88-48294A3CB0DE}"/>
                </a:ext>
              </a:extLst>
            </p:cNvPr>
            <p:cNvSpPr/>
            <p:nvPr/>
          </p:nvSpPr>
          <p:spPr>
            <a:xfrm>
              <a:off x="1977392" y="3731848"/>
              <a:ext cx="721165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箭头: 左右 29">
              <a:extLst>
                <a:ext uri="{FF2B5EF4-FFF2-40B4-BE49-F238E27FC236}">
                  <a16:creationId xmlns:a16="http://schemas.microsoft.com/office/drawing/2014/main" id="{5C435ABD-1DDC-0FEB-0381-71545DF7DBF0}"/>
                </a:ext>
              </a:extLst>
            </p:cNvPr>
            <p:cNvSpPr/>
            <p:nvPr/>
          </p:nvSpPr>
          <p:spPr>
            <a:xfrm rot="16200000">
              <a:off x="-318679" y="4990291"/>
              <a:ext cx="1795985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箭头: 左右 33">
              <a:extLst>
                <a:ext uri="{FF2B5EF4-FFF2-40B4-BE49-F238E27FC236}">
                  <a16:creationId xmlns:a16="http://schemas.microsoft.com/office/drawing/2014/main" id="{E1166169-2502-4DA2-A77C-A94DDAC26DF1}"/>
                </a:ext>
              </a:extLst>
            </p:cNvPr>
            <p:cNvSpPr/>
            <p:nvPr/>
          </p:nvSpPr>
          <p:spPr>
            <a:xfrm rot="16200000">
              <a:off x="1189393" y="4389694"/>
              <a:ext cx="645329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70483F4-FFEE-DA5D-5677-E70F781EEE8B}"/>
                </a:ext>
              </a:extLst>
            </p:cNvPr>
            <p:cNvSpPr txBox="1"/>
            <p:nvPr/>
          </p:nvSpPr>
          <p:spPr>
            <a:xfrm>
              <a:off x="3513188" y="2367140"/>
              <a:ext cx="1376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+mn-ea"/>
                </a:rPr>
                <a:t>CPU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10761B-1CA5-C9F8-F53F-69BA7DD5739F}"/>
                </a:ext>
              </a:extLst>
            </p:cNvPr>
            <p:cNvSpPr/>
            <p:nvPr/>
          </p:nvSpPr>
          <p:spPr>
            <a:xfrm>
              <a:off x="1149315" y="3757644"/>
              <a:ext cx="826164" cy="5292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+mn-ea"/>
                </a:rPr>
                <a:t>指令寄存器</a:t>
              </a:r>
              <a:endParaRPr lang="en-US" altLang="zh-CN" sz="1400" dirty="0">
                <a:latin typeface="+mn-ea"/>
              </a:endParaRPr>
            </a:p>
          </p:txBody>
        </p:sp>
        <p:sp>
          <p:nvSpPr>
            <p:cNvPr id="5" name="箭头: 左右 4">
              <a:extLst>
                <a:ext uri="{FF2B5EF4-FFF2-40B4-BE49-F238E27FC236}">
                  <a16:creationId xmlns:a16="http://schemas.microsoft.com/office/drawing/2014/main" id="{0595B864-AA16-D204-BF3D-4D3C0C54E197}"/>
                </a:ext>
              </a:extLst>
            </p:cNvPr>
            <p:cNvSpPr/>
            <p:nvPr/>
          </p:nvSpPr>
          <p:spPr>
            <a:xfrm>
              <a:off x="8983481" y="4986868"/>
              <a:ext cx="694455" cy="452486"/>
            </a:xfrm>
            <a:prstGeom prst="left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2846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CPU</a:t>
            </a:r>
            <a:r>
              <a:rPr lang="zh-CN" altLang="en-US" sz="3600" dirty="0"/>
              <a:t>寄存器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7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FA459A4-F44A-FD31-B7ED-3825C78DC50D}"/>
              </a:ext>
            </a:extLst>
          </p:cNvPr>
          <p:cNvSpPr txBox="1"/>
          <p:nvPr/>
        </p:nvSpPr>
        <p:spPr>
          <a:xfrm flipH="1">
            <a:off x="335968" y="795165"/>
            <a:ext cx="69338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8</a:t>
            </a:r>
            <a:r>
              <a:rPr lang="zh-CN" altLang="en-US" dirty="0"/>
              <a:t>位、</a:t>
            </a:r>
            <a:r>
              <a:rPr lang="en-US" altLang="zh-CN" dirty="0"/>
              <a:t>16</a:t>
            </a:r>
            <a:r>
              <a:rPr lang="zh-CN" altLang="en-US" dirty="0"/>
              <a:t>位、</a:t>
            </a:r>
            <a:r>
              <a:rPr lang="en-US" altLang="zh-CN" dirty="0"/>
              <a:t>32</a:t>
            </a:r>
            <a:r>
              <a:rPr lang="zh-CN" altLang="en-US" dirty="0"/>
              <a:t>位、</a:t>
            </a:r>
            <a:r>
              <a:rPr lang="en-US" altLang="zh-CN" dirty="0"/>
              <a:t>64</a:t>
            </a:r>
            <a:r>
              <a:rPr lang="zh-CN" altLang="en-US" dirty="0"/>
              <a:t>位等皆可单独使用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数据寄存器：</a:t>
            </a:r>
            <a:r>
              <a:rPr lang="en-US" altLang="zh-CN" dirty="0"/>
              <a:t>EAX</a:t>
            </a:r>
            <a:r>
              <a:rPr lang="zh-CN" altLang="en-US" dirty="0"/>
              <a:t>、</a:t>
            </a:r>
            <a:r>
              <a:rPr lang="en-US" altLang="zh-CN" dirty="0"/>
              <a:t>EBX</a:t>
            </a:r>
            <a:r>
              <a:rPr lang="zh-CN" altLang="en-US" dirty="0"/>
              <a:t>、</a:t>
            </a:r>
            <a:r>
              <a:rPr lang="en-US" altLang="zh-CN" dirty="0"/>
              <a:t>ECX ……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有些寄存器有特定功能，有些可通用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例如：</a:t>
            </a:r>
            <a:r>
              <a:rPr lang="en-US" altLang="zh-CN" dirty="0"/>
              <a:t>EAX</a:t>
            </a:r>
            <a:r>
              <a:rPr lang="zh-CN" altLang="en-US" dirty="0"/>
              <a:t>适合加法；</a:t>
            </a:r>
            <a:r>
              <a:rPr lang="en-US" altLang="zh-CN" dirty="0"/>
              <a:t>ECX</a:t>
            </a:r>
            <a:r>
              <a:rPr lang="zh-CN" altLang="en-US" dirty="0"/>
              <a:t>用于循环计数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SIMD</a:t>
            </a:r>
            <a:r>
              <a:rPr lang="zh-CN" altLang="en-US" dirty="0"/>
              <a:t>专用寄存器：用于</a:t>
            </a:r>
            <a:r>
              <a:rPr lang="en-US" altLang="zh-CN" dirty="0"/>
              <a:t>SSE</a:t>
            </a:r>
            <a:r>
              <a:rPr lang="zh-CN" altLang="en-US" dirty="0"/>
              <a:t>、</a:t>
            </a:r>
            <a:r>
              <a:rPr lang="en-US" altLang="zh-CN" dirty="0"/>
              <a:t>AVX</a:t>
            </a:r>
            <a:r>
              <a:rPr lang="zh-CN" altLang="en-US" dirty="0"/>
              <a:t>指令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例如：</a:t>
            </a:r>
            <a:r>
              <a:rPr lang="en-US" altLang="zh-CN" dirty="0">
                <a:solidFill>
                  <a:srgbClr val="FF0000"/>
                </a:solidFill>
              </a:rPr>
              <a:t>XMM0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XMM1 ……</a:t>
            </a:r>
            <a:endParaRPr lang="en-US" altLang="zh-CN" dirty="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67BEE83-7EF2-E70B-9D86-37DFD237E452}"/>
              </a:ext>
            </a:extLst>
          </p:cNvPr>
          <p:cNvGrpSpPr/>
          <p:nvPr/>
        </p:nvGrpSpPr>
        <p:grpSpPr>
          <a:xfrm>
            <a:off x="5798954" y="795165"/>
            <a:ext cx="5371997" cy="2812980"/>
            <a:chOff x="5798954" y="795165"/>
            <a:chExt cx="5371997" cy="28129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814F458-21A1-8003-3CC0-FD657AEDE073}"/>
                </a:ext>
              </a:extLst>
            </p:cNvPr>
            <p:cNvSpPr/>
            <p:nvPr/>
          </p:nvSpPr>
          <p:spPr>
            <a:xfrm>
              <a:off x="9609753" y="1135576"/>
              <a:ext cx="582804" cy="40514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n-ea"/>
                </a:rPr>
                <a:t>AH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68B575F-28AB-385D-D6F8-E6CDE228FF1F}"/>
                </a:ext>
              </a:extLst>
            </p:cNvPr>
            <p:cNvSpPr/>
            <p:nvPr/>
          </p:nvSpPr>
          <p:spPr>
            <a:xfrm>
              <a:off x="10196319" y="1135576"/>
              <a:ext cx="582804" cy="40513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n-ea"/>
                </a:rPr>
                <a:t>AL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0FA2D7B-D7AD-A795-7526-8E5A234B0887}"/>
                </a:ext>
              </a:extLst>
            </p:cNvPr>
            <p:cNvSpPr/>
            <p:nvPr/>
          </p:nvSpPr>
          <p:spPr>
            <a:xfrm>
              <a:off x="8438502" y="1135576"/>
              <a:ext cx="1169370" cy="40514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+mn-ea"/>
              </a:endParaRPr>
            </a:p>
          </p:txBody>
        </p:sp>
        <p:sp>
          <p:nvSpPr>
            <p:cNvPr id="12" name="左大括号 11">
              <a:extLst>
                <a:ext uri="{FF2B5EF4-FFF2-40B4-BE49-F238E27FC236}">
                  <a16:creationId xmlns:a16="http://schemas.microsoft.com/office/drawing/2014/main" id="{B29A4127-E4C1-17B2-8814-BAA8A1627FFC}"/>
                </a:ext>
              </a:extLst>
            </p:cNvPr>
            <p:cNvSpPr/>
            <p:nvPr/>
          </p:nvSpPr>
          <p:spPr>
            <a:xfrm rot="16200000">
              <a:off x="10089655" y="1293768"/>
              <a:ext cx="296597" cy="973790"/>
            </a:xfrm>
            <a:prstGeom prst="leftBrace">
              <a:avLst>
                <a:gd name="adj1" fmla="val 33014"/>
                <a:gd name="adj2" fmla="val 5067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80680CF-6939-9DC7-F326-05537CE87DB8}"/>
                </a:ext>
              </a:extLst>
            </p:cNvPr>
            <p:cNvSpPr txBox="1"/>
            <p:nvPr/>
          </p:nvSpPr>
          <p:spPr>
            <a:xfrm flipH="1">
              <a:off x="9847391" y="1912235"/>
              <a:ext cx="1169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AX</a:t>
              </a:r>
              <a:r>
                <a:rPr lang="zh-CN" altLang="en-US" dirty="0"/>
                <a:t>（</a:t>
              </a:r>
              <a:r>
                <a:rPr lang="en-US" altLang="zh-CN" dirty="0"/>
                <a:t>16</a:t>
              </a:r>
              <a:r>
                <a:rPr lang="zh-CN" altLang="en-US" dirty="0"/>
                <a:t>位）</a:t>
              </a:r>
              <a:endParaRPr lang="en-US" altLang="zh-CN" dirty="0"/>
            </a:p>
          </p:txBody>
        </p:sp>
        <p:sp>
          <p:nvSpPr>
            <p:cNvPr id="18" name="左大括号 17">
              <a:extLst>
                <a:ext uri="{FF2B5EF4-FFF2-40B4-BE49-F238E27FC236}">
                  <a16:creationId xmlns:a16="http://schemas.microsoft.com/office/drawing/2014/main" id="{E9865DF6-3B28-62D7-9766-5CBE9F5EABA6}"/>
                </a:ext>
              </a:extLst>
            </p:cNvPr>
            <p:cNvSpPr/>
            <p:nvPr/>
          </p:nvSpPr>
          <p:spPr>
            <a:xfrm rot="16200000">
              <a:off x="9504970" y="1845183"/>
              <a:ext cx="296597" cy="1169368"/>
            </a:xfrm>
            <a:prstGeom prst="leftBrace">
              <a:avLst>
                <a:gd name="adj1" fmla="val 33014"/>
                <a:gd name="adj2" fmla="val 5067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703626B-80A0-97F1-100C-24BC917C37CB}"/>
                </a:ext>
              </a:extLst>
            </p:cNvPr>
            <p:cNvSpPr txBox="1"/>
            <p:nvPr/>
          </p:nvSpPr>
          <p:spPr>
            <a:xfrm flipH="1">
              <a:off x="8910868" y="2559109"/>
              <a:ext cx="156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EAX </a:t>
              </a:r>
              <a:r>
                <a:rPr lang="zh-CN" altLang="en-US" dirty="0"/>
                <a:t>（</a:t>
              </a:r>
              <a:r>
                <a:rPr lang="en-US" altLang="zh-CN" dirty="0"/>
                <a:t>32</a:t>
              </a:r>
              <a:r>
                <a:rPr lang="zh-CN" altLang="en-US" dirty="0"/>
                <a:t>位）</a:t>
              </a:r>
              <a:endParaRPr lang="en-US" altLang="zh-CN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D651272-BB3F-66DA-BFD0-48D45FA9296B}"/>
                </a:ext>
              </a:extLst>
            </p:cNvPr>
            <p:cNvSpPr/>
            <p:nvPr/>
          </p:nvSpPr>
          <p:spPr>
            <a:xfrm>
              <a:off x="6096000" y="1135575"/>
              <a:ext cx="2340621" cy="40514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+mn-ea"/>
              </a:endParaRPr>
            </a:p>
          </p:txBody>
        </p:sp>
        <p:sp>
          <p:nvSpPr>
            <p:cNvPr id="23" name="左大括号 22">
              <a:extLst>
                <a:ext uri="{FF2B5EF4-FFF2-40B4-BE49-F238E27FC236}">
                  <a16:creationId xmlns:a16="http://schemas.microsoft.com/office/drawing/2014/main" id="{0F8BB04D-C690-AA38-31E3-E1F29801C547}"/>
                </a:ext>
              </a:extLst>
            </p:cNvPr>
            <p:cNvSpPr/>
            <p:nvPr/>
          </p:nvSpPr>
          <p:spPr>
            <a:xfrm rot="16200000">
              <a:off x="8237643" y="1816301"/>
              <a:ext cx="296597" cy="2534652"/>
            </a:xfrm>
            <a:prstGeom prst="leftBrace">
              <a:avLst>
                <a:gd name="adj1" fmla="val 33014"/>
                <a:gd name="adj2" fmla="val 5067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267ABD9-FE8D-E949-4656-58F19401D3BA}"/>
                </a:ext>
              </a:extLst>
            </p:cNvPr>
            <p:cNvSpPr txBox="1"/>
            <p:nvPr/>
          </p:nvSpPr>
          <p:spPr>
            <a:xfrm flipH="1">
              <a:off x="7833679" y="3238813"/>
              <a:ext cx="1324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RAX</a:t>
              </a:r>
              <a:r>
                <a:rPr lang="zh-CN" altLang="en-US" dirty="0"/>
                <a:t>（</a:t>
              </a:r>
              <a:r>
                <a:rPr lang="en-US" altLang="zh-CN" dirty="0"/>
                <a:t>64</a:t>
              </a:r>
              <a:r>
                <a:rPr lang="zh-CN" altLang="en-US" dirty="0"/>
                <a:t>位）</a:t>
              </a:r>
              <a:endParaRPr lang="en-US" altLang="zh-CN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9273467-2272-9B2C-7B71-390A0B5777F8}"/>
                </a:ext>
              </a:extLst>
            </p:cNvPr>
            <p:cNvSpPr txBox="1"/>
            <p:nvPr/>
          </p:nvSpPr>
          <p:spPr>
            <a:xfrm flipH="1">
              <a:off x="10588148" y="795165"/>
              <a:ext cx="5828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0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2D963B5-B608-21DF-7A74-E34BCAF86FE4}"/>
                </a:ext>
              </a:extLst>
            </p:cNvPr>
            <p:cNvSpPr txBox="1"/>
            <p:nvPr/>
          </p:nvSpPr>
          <p:spPr>
            <a:xfrm flipH="1">
              <a:off x="9999701" y="795165"/>
              <a:ext cx="5828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7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3E3D34F-FD88-E33D-6443-5F58CB12B474}"/>
                </a:ext>
              </a:extLst>
            </p:cNvPr>
            <p:cNvSpPr txBox="1"/>
            <p:nvPr/>
          </p:nvSpPr>
          <p:spPr>
            <a:xfrm flipH="1">
              <a:off x="9401126" y="795165"/>
              <a:ext cx="5828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15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7AE2D56-6AEE-1561-C630-D9B9356FD940}"/>
                </a:ext>
              </a:extLst>
            </p:cNvPr>
            <p:cNvSpPr txBox="1"/>
            <p:nvPr/>
          </p:nvSpPr>
          <p:spPr>
            <a:xfrm flipH="1">
              <a:off x="8204389" y="795165"/>
              <a:ext cx="5828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31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49172C59-81D1-EFBC-9491-4828B9A13B4D}"/>
                </a:ext>
              </a:extLst>
            </p:cNvPr>
            <p:cNvSpPr txBox="1"/>
            <p:nvPr/>
          </p:nvSpPr>
          <p:spPr>
            <a:xfrm flipH="1">
              <a:off x="5798954" y="795165"/>
              <a:ext cx="5828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63</a:t>
              </a: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9D2C7929-B9C3-3E76-8EFE-5F9D6EA693DB}"/>
              </a:ext>
            </a:extLst>
          </p:cNvPr>
          <p:cNvSpPr txBox="1"/>
          <p:nvPr/>
        </p:nvSpPr>
        <p:spPr>
          <a:xfrm flipH="1">
            <a:off x="4279995" y="4706762"/>
            <a:ext cx="2521327" cy="20313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zh-CN" altLang="en-US" dirty="0"/>
              <a:t>想把</a:t>
            </a:r>
            <a:r>
              <a:rPr lang="en-US" altLang="zh-CN" dirty="0"/>
              <a:t>EAX</a:t>
            </a:r>
            <a:r>
              <a:rPr lang="zh-CN" altLang="en-US" dirty="0"/>
              <a:t>设为</a:t>
            </a:r>
            <a:r>
              <a:rPr lang="en-US" altLang="zh-CN" dirty="0"/>
              <a:t>0</a:t>
            </a:r>
            <a:r>
              <a:rPr lang="zh-CN" altLang="en-US" dirty="0"/>
              <a:t>的时候，</a:t>
            </a:r>
            <a:endParaRPr lang="en-US" altLang="zh-CN" dirty="0"/>
          </a:p>
          <a:p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endParaRPr lang="en-US" dirty="0">
              <a:solidFill>
                <a:srgbClr val="4864AA"/>
              </a:solidFill>
              <a:latin typeface="Consolas" panose="020B0609020204030204" pitchFamily="49" charset="0"/>
            </a:endParaRPr>
          </a:p>
          <a:p>
            <a:r>
              <a:rPr lang="zh-CN" altLang="en-US" dirty="0"/>
              <a:t>比</a:t>
            </a:r>
            <a:endParaRPr lang="en-US" dirty="0">
              <a:solidFill>
                <a:srgbClr val="4864AA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b="0" dirty="0" err="1">
                <a:solidFill>
                  <a:srgbClr val="4864AA"/>
                </a:solidFill>
                <a:effectLst/>
                <a:latin typeface="Consolas" panose="020B0609020204030204" pitchFamily="49" charset="0"/>
              </a:rPr>
              <a:t>eax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4864AA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dirty="0"/>
              <a:t>快！</a:t>
            </a:r>
            <a:endParaRPr lang="en-US" altLang="zh-CN" dirty="0"/>
          </a:p>
        </p:txBody>
      </p:sp>
      <p:pic>
        <p:nvPicPr>
          <p:cNvPr id="50" name="Picture 2" descr="undefined">
            <a:extLst>
              <a:ext uri="{FF2B5EF4-FFF2-40B4-BE49-F238E27FC236}">
                <a16:creationId xmlns:a16="http://schemas.microsoft.com/office/drawing/2014/main" id="{86934E59-012A-2A49-8586-FB5306D17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57" y="4411289"/>
            <a:ext cx="2446711" cy="2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51B19CF-DFAA-D53A-60FE-E4D4C2BFCB2E}"/>
              </a:ext>
            </a:extLst>
          </p:cNvPr>
          <p:cNvSpPr txBox="1"/>
          <p:nvPr/>
        </p:nvSpPr>
        <p:spPr>
          <a:xfrm flipH="1">
            <a:off x="6965116" y="4946705"/>
            <a:ext cx="2642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逻辑操作速度极快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寄存器取数极快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67249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CPU</a:t>
            </a:r>
            <a:r>
              <a:rPr lang="zh-CN" altLang="en-US" sz="3600" dirty="0"/>
              <a:t>架构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8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FA459A4-F44A-FD31-B7ED-3825C78DC50D}"/>
              </a:ext>
            </a:extLst>
          </p:cNvPr>
          <p:cNvSpPr txBox="1"/>
          <p:nvPr/>
        </p:nvSpPr>
        <p:spPr>
          <a:xfrm flipH="1">
            <a:off x="57109" y="1200196"/>
            <a:ext cx="54733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位数：</a:t>
            </a:r>
            <a:r>
              <a:rPr lang="en-US" altLang="zh-CN" dirty="0"/>
              <a:t>CPU</a:t>
            </a:r>
            <a:r>
              <a:rPr lang="zh-CN" altLang="en-US" dirty="0"/>
              <a:t>能一次同时寄存和处理二进制数码的位数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架构（</a:t>
            </a:r>
            <a:r>
              <a:rPr lang="en-US" altLang="zh-CN" dirty="0"/>
              <a:t>Architecture</a:t>
            </a:r>
            <a:r>
              <a:rPr lang="zh-CN" altLang="en-US" dirty="0"/>
              <a:t>）：</a:t>
            </a:r>
            <a:r>
              <a:rPr lang="en-US" altLang="zh-CN" dirty="0"/>
              <a:t>CPU</a:t>
            </a:r>
            <a:r>
              <a:rPr lang="zh-CN" altLang="en-US" dirty="0"/>
              <a:t>的设计规范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复杂指令集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zh-CN" dirty="0"/>
              <a:t>Complex Instruction Set Computer, CISC</a:t>
            </a:r>
            <a:r>
              <a:rPr lang="zh-CN" altLang="en-US" dirty="0"/>
              <a:t>）</a:t>
            </a:r>
            <a:endParaRPr lang="en-US" altLang="zh-CN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x86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x86_64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IA64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altLang="zh-CN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精简指令级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zh-CN" dirty="0"/>
              <a:t>Reduced Instruction Set Computer, RISC</a:t>
            </a:r>
            <a:r>
              <a:rPr lang="zh-CN" altLang="en-US" dirty="0"/>
              <a:t>）</a:t>
            </a:r>
            <a:endParaRPr lang="en-US" altLang="zh-CN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ARM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MIPS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PowerPC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Alpha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096D76E-3A74-3DCD-69A0-715692349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330" y="1200196"/>
            <a:ext cx="6305580" cy="45525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ED5EC5A-9DC9-B8CF-EA35-329D5A72A2ED}"/>
              </a:ext>
            </a:extLst>
          </p:cNvPr>
          <p:cNvSpPr/>
          <p:nvPr/>
        </p:nvSpPr>
        <p:spPr>
          <a:xfrm>
            <a:off x="8287966" y="1154349"/>
            <a:ext cx="1297021" cy="44098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90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5BD8C4-E920-01F1-3DE4-0C394913EE0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CPU</a:t>
            </a:r>
            <a:r>
              <a:rPr lang="zh-CN" altLang="en-US" sz="3600" dirty="0"/>
              <a:t>字节序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CA045-2DFE-F60A-7DFF-41F15AF1B0A2}"/>
              </a:ext>
            </a:extLst>
          </p:cNvPr>
          <p:cNvSpPr txBox="1"/>
          <p:nvPr/>
        </p:nvSpPr>
        <p:spPr>
          <a:xfrm>
            <a:off x="11887910" y="6488668"/>
            <a:ext cx="30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DDEB27E-CFFE-4979-9366-7A9CFB6F8A18}" type="slidenum">
              <a:rPr lang="en-US" altLang="zh-CN" smtClean="0">
                <a:latin typeface="+mn-ea"/>
              </a:rPr>
              <a:t>9</a:t>
            </a:fld>
            <a:endParaRPr lang="en-US" altLang="zh-CN" dirty="0">
              <a:latin typeface="+mn-ea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BA991C2-A047-9843-04A0-8B57C97CDB5F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FA459A4-F44A-FD31-B7ED-3825C78DC50D}"/>
              </a:ext>
            </a:extLst>
          </p:cNvPr>
          <p:cNvSpPr txBox="1"/>
          <p:nvPr/>
        </p:nvSpPr>
        <p:spPr>
          <a:xfrm flipH="1">
            <a:off x="232206" y="795740"/>
            <a:ext cx="5059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字节序（</a:t>
            </a:r>
            <a:r>
              <a:rPr lang="en-US" altLang="zh-CN" dirty="0"/>
              <a:t>Endianness</a:t>
            </a:r>
            <a:r>
              <a:rPr lang="zh-CN" altLang="en-US" dirty="0"/>
              <a:t>）：大</a:t>
            </a:r>
            <a:r>
              <a:rPr lang="en-US" altLang="zh-CN" dirty="0"/>
              <a:t>/</a:t>
            </a:r>
            <a:r>
              <a:rPr lang="zh-CN" altLang="en-US" dirty="0"/>
              <a:t>小端</a:t>
            </a:r>
            <a:br>
              <a:rPr lang="en-US" altLang="zh-CN" dirty="0"/>
            </a:br>
            <a:r>
              <a:rPr lang="zh-CN" altLang="en-US" dirty="0"/>
              <a:t>指数据的高字节保存在内存的低</a:t>
            </a:r>
            <a:r>
              <a:rPr lang="en-US" altLang="zh-CN" dirty="0"/>
              <a:t>/</a:t>
            </a:r>
            <a:r>
              <a:rPr lang="zh-CN" altLang="en-US" dirty="0"/>
              <a:t>高地址中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例如：</a:t>
            </a:r>
            <a:r>
              <a:rPr lang="en-US" altLang="zh-CN" dirty="0"/>
              <a:t>intel</a:t>
            </a:r>
            <a:r>
              <a:rPr lang="zh-CN" altLang="en-US" dirty="0"/>
              <a:t>为小端；</a:t>
            </a:r>
            <a:r>
              <a:rPr lang="en-US" altLang="zh-CN" dirty="0"/>
              <a:t>M1 chip</a:t>
            </a:r>
            <a:r>
              <a:rPr lang="zh-CN" altLang="en-US" dirty="0"/>
              <a:t>为大端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例子：</a:t>
            </a:r>
            <a:r>
              <a:rPr lang="en-US" altLang="zh-CN" dirty="0"/>
              <a:t>0x11223344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8DAE96-47BF-A9A9-7C37-FC9163034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330" y="1044554"/>
            <a:ext cx="6305580" cy="45525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E682D90-0430-47E8-6D27-30743A5A3652}"/>
              </a:ext>
            </a:extLst>
          </p:cNvPr>
          <p:cNvSpPr/>
          <p:nvPr/>
        </p:nvSpPr>
        <p:spPr>
          <a:xfrm>
            <a:off x="8300938" y="1420129"/>
            <a:ext cx="1303505" cy="18817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E0703C9-01CA-1812-F2B8-1EA2A79407E5}"/>
              </a:ext>
            </a:extLst>
          </p:cNvPr>
          <p:cNvGrpSpPr/>
          <p:nvPr/>
        </p:nvGrpSpPr>
        <p:grpSpPr>
          <a:xfrm>
            <a:off x="232206" y="2758677"/>
            <a:ext cx="4881521" cy="1706435"/>
            <a:chOff x="456589" y="4662971"/>
            <a:chExt cx="4881521" cy="1706435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94172CE-83E8-5B06-B20C-F71177C66169}"/>
                </a:ext>
              </a:extLst>
            </p:cNvPr>
            <p:cNvSpPr/>
            <p:nvPr/>
          </p:nvSpPr>
          <p:spPr>
            <a:xfrm>
              <a:off x="1968173" y="4662971"/>
              <a:ext cx="411861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n-ea"/>
                </a:rPr>
                <a:t>11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66A51AE-C49D-917D-0A8C-D3C6A7F5C00C}"/>
                </a:ext>
              </a:extLst>
            </p:cNvPr>
            <p:cNvSpPr/>
            <p:nvPr/>
          </p:nvSpPr>
          <p:spPr>
            <a:xfrm>
              <a:off x="2380034" y="4662971"/>
              <a:ext cx="411861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n-ea"/>
                </a:rPr>
                <a:t>22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4F1BF4D-4EAE-2546-D4A4-C76554129DCB}"/>
                </a:ext>
              </a:extLst>
            </p:cNvPr>
            <p:cNvSpPr/>
            <p:nvPr/>
          </p:nvSpPr>
          <p:spPr>
            <a:xfrm>
              <a:off x="2791895" y="4662971"/>
              <a:ext cx="411861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n-ea"/>
                </a:rPr>
                <a:t>33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7C8288B-B5CD-D584-D9CA-7A2F7256B7E0}"/>
                </a:ext>
              </a:extLst>
            </p:cNvPr>
            <p:cNvSpPr/>
            <p:nvPr/>
          </p:nvSpPr>
          <p:spPr>
            <a:xfrm>
              <a:off x="3203756" y="4662971"/>
              <a:ext cx="411861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n-ea"/>
                </a:rPr>
                <a:t>44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603091D-75D5-7262-BDCA-4A9CD8BFB2AD}"/>
                </a:ext>
              </a:extLst>
            </p:cNvPr>
            <p:cNvSpPr/>
            <p:nvPr/>
          </p:nvSpPr>
          <p:spPr>
            <a:xfrm>
              <a:off x="3615617" y="4662971"/>
              <a:ext cx="411861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+mn-ea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8E139F2-B45B-62A2-52CA-632781549FB7}"/>
                </a:ext>
              </a:extLst>
            </p:cNvPr>
            <p:cNvSpPr/>
            <p:nvPr/>
          </p:nvSpPr>
          <p:spPr>
            <a:xfrm>
              <a:off x="4027478" y="4662971"/>
              <a:ext cx="411861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+mn-ea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DD3BFD0-B6B7-065B-80E5-4245034E0677}"/>
                </a:ext>
              </a:extLst>
            </p:cNvPr>
            <p:cNvSpPr/>
            <p:nvPr/>
          </p:nvSpPr>
          <p:spPr>
            <a:xfrm>
              <a:off x="1144451" y="4662971"/>
              <a:ext cx="411861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+mn-ea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74E897D-1267-6D86-4098-34164E173102}"/>
                </a:ext>
              </a:extLst>
            </p:cNvPr>
            <p:cNvSpPr/>
            <p:nvPr/>
          </p:nvSpPr>
          <p:spPr>
            <a:xfrm>
              <a:off x="1556312" y="4662971"/>
              <a:ext cx="411861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+mn-ea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CE74E65-A059-29D4-7C66-8E04A8106C65}"/>
                </a:ext>
              </a:extLst>
            </p:cNvPr>
            <p:cNvSpPr/>
            <p:nvPr/>
          </p:nvSpPr>
          <p:spPr>
            <a:xfrm>
              <a:off x="1968173" y="5292027"/>
              <a:ext cx="411861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n-ea"/>
                </a:rPr>
                <a:t>44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4E514B0-331A-46D1-AE19-449C5E9CAB90}"/>
                </a:ext>
              </a:extLst>
            </p:cNvPr>
            <p:cNvSpPr/>
            <p:nvPr/>
          </p:nvSpPr>
          <p:spPr>
            <a:xfrm>
              <a:off x="2380034" y="5292027"/>
              <a:ext cx="411861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n-ea"/>
                </a:rPr>
                <a:t>33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95F9B46-CBA3-BBED-F120-7B201B0DBB6D}"/>
                </a:ext>
              </a:extLst>
            </p:cNvPr>
            <p:cNvSpPr/>
            <p:nvPr/>
          </p:nvSpPr>
          <p:spPr>
            <a:xfrm>
              <a:off x="2791895" y="5292027"/>
              <a:ext cx="411861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n-ea"/>
                </a:rPr>
                <a:t>22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1CD3830-A447-3E74-7055-E6ECC15CC4AC}"/>
                </a:ext>
              </a:extLst>
            </p:cNvPr>
            <p:cNvSpPr/>
            <p:nvPr/>
          </p:nvSpPr>
          <p:spPr>
            <a:xfrm>
              <a:off x="3203756" y="5292027"/>
              <a:ext cx="411861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+mn-ea"/>
                </a:rPr>
                <a:t>11</a:t>
              </a:r>
              <a:endParaRPr lang="en-US" sz="1400" dirty="0">
                <a:latin typeface="+mn-ea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3EF5AA9-BDB8-E73E-080B-88E435A47967}"/>
                </a:ext>
              </a:extLst>
            </p:cNvPr>
            <p:cNvSpPr/>
            <p:nvPr/>
          </p:nvSpPr>
          <p:spPr>
            <a:xfrm>
              <a:off x="3615617" y="5292027"/>
              <a:ext cx="411861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+mn-ea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11E3AFA-AAB8-53B4-E52F-57892731A9FA}"/>
                </a:ext>
              </a:extLst>
            </p:cNvPr>
            <p:cNvSpPr/>
            <p:nvPr/>
          </p:nvSpPr>
          <p:spPr>
            <a:xfrm>
              <a:off x="4027478" y="5292027"/>
              <a:ext cx="411861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+mn-ea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F238AAA-6F0C-879D-3C39-978DD649B52B}"/>
                </a:ext>
              </a:extLst>
            </p:cNvPr>
            <p:cNvSpPr/>
            <p:nvPr/>
          </p:nvSpPr>
          <p:spPr>
            <a:xfrm>
              <a:off x="1144451" y="5292027"/>
              <a:ext cx="411861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+mn-ea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01ED728-1774-4524-4562-2A67D43BA53B}"/>
                </a:ext>
              </a:extLst>
            </p:cNvPr>
            <p:cNvSpPr/>
            <p:nvPr/>
          </p:nvSpPr>
          <p:spPr>
            <a:xfrm>
              <a:off x="1556312" y="5292027"/>
              <a:ext cx="411861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+mn-ea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D0A24B7-A2AA-69EC-D6E7-BA4CB2F12FF4}"/>
                </a:ext>
              </a:extLst>
            </p:cNvPr>
            <p:cNvSpPr txBox="1"/>
            <p:nvPr/>
          </p:nvSpPr>
          <p:spPr>
            <a:xfrm flipH="1">
              <a:off x="719720" y="6000074"/>
              <a:ext cx="948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低地址</a:t>
              </a:r>
              <a:endParaRPr lang="en-US" altLang="zh-CN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8824556-47AF-7E0C-B8C5-4CA7BB344DA2}"/>
                </a:ext>
              </a:extLst>
            </p:cNvPr>
            <p:cNvSpPr txBox="1"/>
            <p:nvPr/>
          </p:nvSpPr>
          <p:spPr>
            <a:xfrm flipH="1">
              <a:off x="4390027" y="6000074"/>
              <a:ext cx="948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高地址</a:t>
              </a:r>
              <a:endParaRPr lang="en-US" altLang="zh-CN" dirty="0"/>
            </a:p>
          </p:txBody>
        </p:sp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B8A8123C-A5B4-7320-9019-3DA713DC6A6C}"/>
                </a:ext>
              </a:extLst>
            </p:cNvPr>
            <p:cNvSpPr/>
            <p:nvPr/>
          </p:nvSpPr>
          <p:spPr>
            <a:xfrm>
              <a:off x="958089" y="5749759"/>
              <a:ext cx="3667611" cy="342648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72D7F5C-527D-EADC-9688-B3F1ADE8A9AD}"/>
                </a:ext>
              </a:extLst>
            </p:cNvPr>
            <p:cNvSpPr txBox="1"/>
            <p:nvPr/>
          </p:nvSpPr>
          <p:spPr>
            <a:xfrm flipH="1">
              <a:off x="456589" y="4662971"/>
              <a:ext cx="684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大端</a:t>
              </a:r>
              <a:endParaRPr lang="en-US" altLang="zh-CN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83DC8C2-1B3E-671B-DBCA-8DF16BC5E4FB}"/>
                </a:ext>
              </a:extLst>
            </p:cNvPr>
            <p:cNvSpPr txBox="1"/>
            <p:nvPr/>
          </p:nvSpPr>
          <p:spPr>
            <a:xfrm flipH="1">
              <a:off x="456589" y="5298373"/>
              <a:ext cx="684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小端</a:t>
              </a:r>
              <a:endParaRPr lang="en-US" altLang="zh-CN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E024F959-4C5A-63C5-6164-70790CB63BA2}"/>
              </a:ext>
            </a:extLst>
          </p:cNvPr>
          <p:cNvSpPr txBox="1"/>
          <p:nvPr/>
        </p:nvSpPr>
        <p:spPr>
          <a:xfrm flipH="1">
            <a:off x="229184" y="4781024"/>
            <a:ext cx="5059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对于二进制保存的文件，字节序会影响文件的</a:t>
            </a:r>
            <a:r>
              <a:rPr lang="zh-CN" altLang="en-US" dirty="0">
                <a:solidFill>
                  <a:srgbClr val="FF0000"/>
                </a:solidFill>
              </a:rPr>
              <a:t>可移植性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例如：</a:t>
            </a:r>
            <a:r>
              <a:rPr lang="en-US" altLang="zh-CN" dirty="0"/>
              <a:t>NAMD</a:t>
            </a:r>
            <a:r>
              <a:rPr lang="zh-CN" altLang="en-US" dirty="0"/>
              <a:t>有</a:t>
            </a:r>
            <a:r>
              <a:rPr lang="en-US" altLang="zh-CN" dirty="0" err="1"/>
              <a:t>flipdcd</a:t>
            </a:r>
            <a:r>
              <a:rPr lang="zh-CN" altLang="en-US" dirty="0"/>
              <a:t>可以调整二进制轨迹文件的字节序以在不同平台间移植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577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等线"/>
        <a:ea typeface="等线 Light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11231</TotalTime>
  <Words>4637</Words>
  <Application>Microsoft Office PowerPoint</Application>
  <PresentationFormat>宽屏</PresentationFormat>
  <Paragraphs>1130</Paragraphs>
  <Slides>52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52</vt:i4>
      </vt:variant>
    </vt:vector>
  </HeadingPairs>
  <TitlesOfParts>
    <vt:vector size="63" baseType="lpstr">
      <vt:lpstr>-apple-system</vt:lpstr>
      <vt:lpstr>等线</vt:lpstr>
      <vt:lpstr>Arial</vt:lpstr>
      <vt:lpstr>Calibri</vt:lpstr>
      <vt:lpstr>Calibri Light</vt:lpstr>
      <vt:lpstr>Cambria Math</vt:lpstr>
      <vt:lpstr>Consolas</vt:lpstr>
      <vt:lpstr>Courier New</vt:lpstr>
      <vt:lpstr>Wingdings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Jun</dc:creator>
  <cp:lastModifiedBy>Zhang Jun</cp:lastModifiedBy>
  <cp:revision>81</cp:revision>
  <dcterms:created xsi:type="dcterms:W3CDTF">2023-08-14T00:08:38Z</dcterms:created>
  <dcterms:modified xsi:type="dcterms:W3CDTF">2024-11-28T08:10:59Z</dcterms:modified>
</cp:coreProperties>
</file>